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3816B8-08C3-4399-ABB1-64D752A2F5D3}" v="1" dt="2025-02-01T05:57:48.6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94660"/>
  </p:normalViewPr>
  <p:slideViewPr>
    <p:cSldViewPr snapToGrid="0">
      <p:cViewPr varScale="1">
        <p:scale>
          <a:sx n="70" d="100"/>
          <a:sy n="70" d="100"/>
        </p:scale>
        <p:origin x="3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shparaj M" userId="8248691ca8b8443f" providerId="LiveId" clId="{273816B8-08C3-4399-ABB1-64D752A2F5D3}"/>
    <pc:docChg chg="modSld">
      <pc:chgData name="Pushparaj M" userId="8248691ca8b8443f" providerId="LiveId" clId="{273816B8-08C3-4399-ABB1-64D752A2F5D3}" dt="2025-02-01T05:57:48.655" v="0" actId="20577"/>
      <pc:docMkLst>
        <pc:docMk/>
      </pc:docMkLst>
      <pc:sldChg chg="modSp mod">
        <pc:chgData name="Pushparaj M" userId="8248691ca8b8443f" providerId="LiveId" clId="{273816B8-08C3-4399-ABB1-64D752A2F5D3}" dt="2025-02-01T05:57:48.655" v="0" actId="20577"/>
        <pc:sldMkLst>
          <pc:docMk/>
          <pc:sldMk cId="1053214955" sldId="260"/>
        </pc:sldMkLst>
        <pc:spChg chg="mod">
          <ac:chgData name="Pushparaj M" userId="8248691ca8b8443f" providerId="LiveId" clId="{273816B8-08C3-4399-ABB1-64D752A2F5D3}" dt="2025-02-01T05:57:48.655" v="0" actId="20577"/>
          <ac:spMkLst>
            <pc:docMk/>
            <pc:sldMk cId="1053214955" sldId="260"/>
            <ac:spMk id="3" creationId="{F6C1D5A4-F43A-FC02-0E6C-F78BC5292BC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F490F7-8EA8-4075-8D57-B067AAAD6CB8}" type="datetimeFigureOut">
              <a:rPr lang="en-IN" smtClean="0"/>
              <a:t>01-02-2025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7A792D-1816-4E4C-9CC7-A89CEDED2899}" type="slidenum">
              <a:rPr lang="en-IN" smtClean="0"/>
              <a:t>‹#›</a:t>
            </a:fld>
            <a:endParaRPr lang="en-IN"/>
          </a:p>
        </p:txBody>
      </p:sp>
    </p:spTree>
    <p:extLst>
      <p:ext uri="{BB962C8B-B14F-4D97-AF65-F5344CB8AC3E}">
        <p14:creationId xmlns:p14="http://schemas.microsoft.com/office/powerpoint/2010/main" val="2798752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57A792D-1816-4E4C-9CC7-A89CEDED2899}" type="slidenum">
              <a:rPr lang="en-IN" smtClean="0"/>
              <a:t>1</a:t>
            </a:fld>
            <a:endParaRPr lang="en-IN"/>
          </a:p>
        </p:txBody>
      </p:sp>
    </p:spTree>
    <p:extLst>
      <p:ext uri="{BB962C8B-B14F-4D97-AF65-F5344CB8AC3E}">
        <p14:creationId xmlns:p14="http://schemas.microsoft.com/office/powerpoint/2010/main" val="2152399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C744CEF-5895-4217-9E44-2D3312B966CD}" type="datetimeFigureOut">
              <a:rPr lang="en-IN" smtClean="0"/>
              <a:t>01-02-2025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CE0CF32-7E97-499F-B58B-70E68E420F5A}" type="slidenum">
              <a:rPr lang="en-IN" smtClean="0"/>
              <a:t>‹#›</a:t>
            </a:fld>
            <a:endParaRPr lang="en-IN"/>
          </a:p>
        </p:txBody>
      </p:sp>
    </p:spTree>
    <p:extLst>
      <p:ext uri="{BB962C8B-B14F-4D97-AF65-F5344CB8AC3E}">
        <p14:creationId xmlns:p14="http://schemas.microsoft.com/office/powerpoint/2010/main" val="1491474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744CEF-5895-4217-9E44-2D3312B966CD}" type="datetimeFigureOut">
              <a:rPr lang="en-IN" smtClean="0"/>
              <a:t>01-02-2025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E0CF32-7E97-499F-B58B-70E68E420F5A}" type="slidenum">
              <a:rPr lang="en-IN" smtClean="0"/>
              <a:t>‹#›</a:t>
            </a:fld>
            <a:endParaRPr lang="en-IN"/>
          </a:p>
        </p:txBody>
      </p:sp>
    </p:spTree>
    <p:extLst>
      <p:ext uri="{BB962C8B-B14F-4D97-AF65-F5344CB8AC3E}">
        <p14:creationId xmlns:p14="http://schemas.microsoft.com/office/powerpoint/2010/main" val="163886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744CEF-5895-4217-9E44-2D3312B966CD}" type="datetimeFigureOut">
              <a:rPr lang="en-IN" smtClean="0"/>
              <a:t>01-02-2025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E0CF32-7E97-499F-B58B-70E68E420F5A}" type="slidenum">
              <a:rPr lang="en-IN" smtClean="0"/>
              <a:t>‹#›</a:t>
            </a:fld>
            <a:endParaRPr lang="en-IN"/>
          </a:p>
        </p:txBody>
      </p:sp>
    </p:spTree>
    <p:extLst>
      <p:ext uri="{BB962C8B-B14F-4D97-AF65-F5344CB8AC3E}">
        <p14:creationId xmlns:p14="http://schemas.microsoft.com/office/powerpoint/2010/main" val="4174579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744CEF-5895-4217-9E44-2D3312B966CD}" type="datetimeFigureOut">
              <a:rPr lang="en-IN" smtClean="0"/>
              <a:t>01-02-2025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E0CF32-7E97-499F-B58B-70E68E420F5A}"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51457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744CEF-5895-4217-9E44-2D3312B966CD}" type="datetimeFigureOut">
              <a:rPr lang="en-IN" smtClean="0"/>
              <a:t>01-02-2025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E0CF32-7E97-499F-B58B-70E68E420F5A}" type="slidenum">
              <a:rPr lang="en-IN" smtClean="0"/>
              <a:t>‹#›</a:t>
            </a:fld>
            <a:endParaRPr lang="en-IN"/>
          </a:p>
        </p:txBody>
      </p:sp>
    </p:spTree>
    <p:extLst>
      <p:ext uri="{BB962C8B-B14F-4D97-AF65-F5344CB8AC3E}">
        <p14:creationId xmlns:p14="http://schemas.microsoft.com/office/powerpoint/2010/main" val="30223663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C744CEF-5895-4217-9E44-2D3312B966CD}" type="datetimeFigureOut">
              <a:rPr lang="en-IN" smtClean="0"/>
              <a:t>01-02-2025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CE0CF32-7E97-499F-B58B-70E68E420F5A}" type="slidenum">
              <a:rPr lang="en-IN" smtClean="0"/>
              <a:t>‹#›</a:t>
            </a:fld>
            <a:endParaRPr lang="en-IN"/>
          </a:p>
        </p:txBody>
      </p:sp>
    </p:spTree>
    <p:extLst>
      <p:ext uri="{BB962C8B-B14F-4D97-AF65-F5344CB8AC3E}">
        <p14:creationId xmlns:p14="http://schemas.microsoft.com/office/powerpoint/2010/main" val="3977466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C744CEF-5895-4217-9E44-2D3312B966CD}" type="datetimeFigureOut">
              <a:rPr lang="en-IN" smtClean="0"/>
              <a:t>01-02-2025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CE0CF32-7E97-499F-B58B-70E68E420F5A}" type="slidenum">
              <a:rPr lang="en-IN" smtClean="0"/>
              <a:t>‹#›</a:t>
            </a:fld>
            <a:endParaRPr lang="en-IN"/>
          </a:p>
        </p:txBody>
      </p:sp>
    </p:spTree>
    <p:extLst>
      <p:ext uri="{BB962C8B-B14F-4D97-AF65-F5344CB8AC3E}">
        <p14:creationId xmlns:p14="http://schemas.microsoft.com/office/powerpoint/2010/main" val="2493536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744CEF-5895-4217-9E44-2D3312B966CD}" type="datetimeFigureOut">
              <a:rPr lang="en-IN" smtClean="0"/>
              <a:t>01-02-2025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E0CF32-7E97-499F-B58B-70E68E420F5A}" type="slidenum">
              <a:rPr lang="en-IN" smtClean="0"/>
              <a:t>‹#›</a:t>
            </a:fld>
            <a:endParaRPr lang="en-IN"/>
          </a:p>
        </p:txBody>
      </p:sp>
    </p:spTree>
    <p:extLst>
      <p:ext uri="{BB962C8B-B14F-4D97-AF65-F5344CB8AC3E}">
        <p14:creationId xmlns:p14="http://schemas.microsoft.com/office/powerpoint/2010/main" val="4182670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744CEF-5895-4217-9E44-2D3312B966CD}" type="datetimeFigureOut">
              <a:rPr lang="en-IN" smtClean="0"/>
              <a:t>01-02-2025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E0CF32-7E97-499F-B58B-70E68E420F5A}" type="slidenum">
              <a:rPr lang="en-IN" smtClean="0"/>
              <a:t>‹#›</a:t>
            </a:fld>
            <a:endParaRPr lang="en-IN"/>
          </a:p>
        </p:txBody>
      </p:sp>
    </p:spTree>
    <p:extLst>
      <p:ext uri="{BB962C8B-B14F-4D97-AF65-F5344CB8AC3E}">
        <p14:creationId xmlns:p14="http://schemas.microsoft.com/office/powerpoint/2010/main" val="3892865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744CEF-5895-4217-9E44-2D3312B966CD}" type="datetimeFigureOut">
              <a:rPr lang="en-IN" smtClean="0"/>
              <a:t>01-02-2025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E0CF32-7E97-499F-B58B-70E68E420F5A}" type="slidenum">
              <a:rPr lang="en-IN" smtClean="0"/>
              <a:t>‹#›</a:t>
            </a:fld>
            <a:endParaRPr lang="en-IN"/>
          </a:p>
        </p:txBody>
      </p:sp>
    </p:spTree>
    <p:extLst>
      <p:ext uri="{BB962C8B-B14F-4D97-AF65-F5344CB8AC3E}">
        <p14:creationId xmlns:p14="http://schemas.microsoft.com/office/powerpoint/2010/main" val="2710006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744CEF-5895-4217-9E44-2D3312B966CD}" type="datetimeFigureOut">
              <a:rPr lang="en-IN" smtClean="0"/>
              <a:t>01-02-2025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E0CF32-7E97-499F-B58B-70E68E420F5A}" type="slidenum">
              <a:rPr lang="en-IN" smtClean="0"/>
              <a:t>‹#›</a:t>
            </a:fld>
            <a:endParaRPr lang="en-IN"/>
          </a:p>
        </p:txBody>
      </p:sp>
    </p:spTree>
    <p:extLst>
      <p:ext uri="{BB962C8B-B14F-4D97-AF65-F5344CB8AC3E}">
        <p14:creationId xmlns:p14="http://schemas.microsoft.com/office/powerpoint/2010/main" val="2433553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744CEF-5895-4217-9E44-2D3312B966CD}" type="datetimeFigureOut">
              <a:rPr lang="en-IN" smtClean="0"/>
              <a:t>01-02-2025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E0CF32-7E97-499F-B58B-70E68E420F5A}" type="slidenum">
              <a:rPr lang="en-IN" smtClean="0"/>
              <a:t>‹#›</a:t>
            </a:fld>
            <a:endParaRPr lang="en-IN"/>
          </a:p>
        </p:txBody>
      </p:sp>
    </p:spTree>
    <p:extLst>
      <p:ext uri="{BB962C8B-B14F-4D97-AF65-F5344CB8AC3E}">
        <p14:creationId xmlns:p14="http://schemas.microsoft.com/office/powerpoint/2010/main" val="84366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744CEF-5895-4217-9E44-2D3312B966CD}" type="datetimeFigureOut">
              <a:rPr lang="en-IN" smtClean="0"/>
              <a:t>01-02-2025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CE0CF32-7E97-499F-B58B-70E68E420F5A}" type="slidenum">
              <a:rPr lang="en-IN" smtClean="0"/>
              <a:t>‹#›</a:t>
            </a:fld>
            <a:endParaRPr lang="en-IN"/>
          </a:p>
        </p:txBody>
      </p:sp>
    </p:spTree>
    <p:extLst>
      <p:ext uri="{BB962C8B-B14F-4D97-AF65-F5344CB8AC3E}">
        <p14:creationId xmlns:p14="http://schemas.microsoft.com/office/powerpoint/2010/main" val="1326397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744CEF-5895-4217-9E44-2D3312B966CD}" type="datetimeFigureOut">
              <a:rPr lang="en-IN" smtClean="0"/>
              <a:t>01-02-2025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CE0CF32-7E97-499F-B58B-70E68E420F5A}" type="slidenum">
              <a:rPr lang="en-IN" smtClean="0"/>
              <a:t>‹#›</a:t>
            </a:fld>
            <a:endParaRPr lang="en-IN"/>
          </a:p>
        </p:txBody>
      </p:sp>
    </p:spTree>
    <p:extLst>
      <p:ext uri="{BB962C8B-B14F-4D97-AF65-F5344CB8AC3E}">
        <p14:creationId xmlns:p14="http://schemas.microsoft.com/office/powerpoint/2010/main" val="309345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744CEF-5895-4217-9E44-2D3312B966CD}" type="datetimeFigureOut">
              <a:rPr lang="en-IN" smtClean="0"/>
              <a:t>01-02-2025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CE0CF32-7E97-499F-B58B-70E68E420F5A}" type="slidenum">
              <a:rPr lang="en-IN" smtClean="0"/>
              <a:t>‹#›</a:t>
            </a:fld>
            <a:endParaRPr lang="en-IN"/>
          </a:p>
        </p:txBody>
      </p:sp>
    </p:spTree>
    <p:extLst>
      <p:ext uri="{BB962C8B-B14F-4D97-AF65-F5344CB8AC3E}">
        <p14:creationId xmlns:p14="http://schemas.microsoft.com/office/powerpoint/2010/main" val="3535891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744CEF-5895-4217-9E44-2D3312B966CD}" type="datetimeFigureOut">
              <a:rPr lang="en-IN" smtClean="0"/>
              <a:t>01-02-2025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E0CF32-7E97-499F-B58B-70E68E420F5A}" type="slidenum">
              <a:rPr lang="en-IN" smtClean="0"/>
              <a:t>‹#›</a:t>
            </a:fld>
            <a:endParaRPr lang="en-IN"/>
          </a:p>
        </p:txBody>
      </p:sp>
    </p:spTree>
    <p:extLst>
      <p:ext uri="{BB962C8B-B14F-4D97-AF65-F5344CB8AC3E}">
        <p14:creationId xmlns:p14="http://schemas.microsoft.com/office/powerpoint/2010/main" val="1923855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744CEF-5895-4217-9E44-2D3312B966CD}" type="datetimeFigureOut">
              <a:rPr lang="en-IN" smtClean="0"/>
              <a:t>01-02-2025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E0CF32-7E97-499F-B58B-70E68E420F5A}" type="slidenum">
              <a:rPr lang="en-IN" smtClean="0"/>
              <a:t>‹#›</a:t>
            </a:fld>
            <a:endParaRPr lang="en-IN"/>
          </a:p>
        </p:txBody>
      </p:sp>
    </p:spTree>
    <p:extLst>
      <p:ext uri="{BB962C8B-B14F-4D97-AF65-F5344CB8AC3E}">
        <p14:creationId xmlns:p14="http://schemas.microsoft.com/office/powerpoint/2010/main" val="3639680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9C744CEF-5895-4217-9E44-2D3312B966CD}" type="datetimeFigureOut">
              <a:rPr lang="en-IN" smtClean="0"/>
              <a:t>01-02-2025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CE0CF32-7E97-499F-B58B-70E68E420F5A}" type="slidenum">
              <a:rPr lang="en-IN" smtClean="0"/>
              <a:t>‹#›</a:t>
            </a:fld>
            <a:endParaRPr lang="en-IN"/>
          </a:p>
        </p:txBody>
      </p:sp>
    </p:spTree>
    <p:extLst>
      <p:ext uri="{BB962C8B-B14F-4D97-AF65-F5344CB8AC3E}">
        <p14:creationId xmlns:p14="http://schemas.microsoft.com/office/powerpoint/2010/main" val="1094901469"/>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infosys.com/services/digital-supply-chain.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infosys.com/content/dam/infosys-web/en/global-resource/18/banner/launch-cloud-hub-lead.jp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infosys.com/services/quality-engineering.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infosys.com/content/dam/infosys-web/en/global-resource/24/banner/continuous-automation-testing-lead.jp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infosys.com/services/data-analytics.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infosys.com/services/sustainability-services.html" TargetMode="External"/><Relationship Id="rId2" Type="http://schemas.openxmlformats.org/officeDocument/2006/relationships/hyperlink" Target="https://www.infosys.com/services/microsoft-dynamics.html"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infosys.com/"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infosys.com/services/data-analytics.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infosys.com/content/dam/infosys-web/en/global-resource/18/banner/ai-imperatives-2024-lead.jp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F752A-C8EF-D530-8026-A0FCB89EE4B4}"/>
              </a:ext>
            </a:extLst>
          </p:cNvPr>
          <p:cNvSpPr>
            <a:spLocks noGrp="1"/>
          </p:cNvSpPr>
          <p:nvPr>
            <p:ph type="ctrTitle"/>
          </p:nvPr>
        </p:nvSpPr>
        <p:spPr>
          <a:xfrm>
            <a:off x="1307022" y="1212340"/>
            <a:ext cx="9144000" cy="2387600"/>
          </a:xfrm>
        </p:spPr>
        <p:txBody>
          <a:bodyPr>
            <a:normAutofit fontScale="90000"/>
          </a:bodyPr>
          <a:lstStyle/>
          <a:p>
            <a:pPr algn="ctr" rtl="0">
              <a:spcBef>
                <a:spcPts val="2000"/>
              </a:spcBef>
              <a:spcAft>
                <a:spcPts val="600"/>
              </a:spcAft>
            </a:pPr>
            <a:br>
              <a:rPr lang="en-US" sz="4000" dirty="0">
                <a:latin typeface="Times New Roman" panose="02020603050405020304" pitchFamily="18" charset="0"/>
                <a:cs typeface="Times New Roman" panose="02020603050405020304" pitchFamily="18" charset="0"/>
              </a:rPr>
            </a:br>
            <a:br>
              <a:rPr lang="en-US" sz="4000" dirty="0">
                <a:latin typeface="Times New Roman" panose="02020603050405020304" pitchFamily="18" charset="0"/>
                <a:cs typeface="Times New Roman" panose="02020603050405020304" pitchFamily="18" charset="0"/>
              </a:rPr>
            </a:br>
            <a:br>
              <a:rPr lang="en-US" sz="4000" dirty="0">
                <a:latin typeface="Times New Roman" panose="02020603050405020304" pitchFamily="18" charset="0"/>
                <a:cs typeface="Times New Roman" panose="02020603050405020304" pitchFamily="18" charset="0"/>
              </a:rPr>
            </a:br>
            <a:r>
              <a:rPr lang="en-US" sz="3600" b="1" dirty="0">
                <a:solidFill>
                  <a:srgbClr val="FF0000"/>
                </a:solidFill>
                <a:latin typeface="Times New Roman" panose="02020603050405020304" pitchFamily="18" charset="0"/>
                <a:cs typeface="Times New Roman" panose="02020603050405020304" pitchFamily="18" charset="0"/>
              </a:rPr>
              <a:t>SEO PROJECT</a:t>
            </a:r>
            <a:br>
              <a:rPr lang="en-US" sz="3600" b="1" dirty="0">
                <a:solidFill>
                  <a:srgbClr val="FF0000"/>
                </a:solidFill>
                <a:latin typeface="Times New Roman" panose="02020603050405020304" pitchFamily="18" charset="0"/>
                <a:cs typeface="Times New Roman" panose="02020603050405020304" pitchFamily="18" charset="0"/>
              </a:rPr>
            </a:br>
            <a:br>
              <a:rPr lang="en-US" sz="3600" b="1" dirty="0"/>
            </a:br>
            <a:r>
              <a:rPr lang="en-US" sz="3600" b="1" i="0" u="none" strike="noStrike" dirty="0">
                <a:solidFill>
                  <a:schemeClr val="tx1"/>
                </a:solidFill>
                <a:effectLst/>
                <a:latin typeface="Times New Roman" panose="02020603050405020304" pitchFamily="18" charset="0"/>
                <a:cs typeface="Times New Roman" panose="02020603050405020304" pitchFamily="18" charset="0"/>
              </a:rPr>
              <a:t>Comprehensive SEO Audit &amp; Optimization for Organic Traffic Growth </a:t>
            </a:r>
            <a:br>
              <a:rPr lang="en-US" sz="3600" b="1" i="0" u="none" strike="noStrike" dirty="0">
                <a:solidFill>
                  <a:schemeClr val="tx1"/>
                </a:solidFill>
                <a:effectLst/>
                <a:latin typeface="Times New Roman" panose="02020603050405020304" pitchFamily="18" charset="0"/>
                <a:cs typeface="Times New Roman" panose="02020603050405020304" pitchFamily="18" charset="0"/>
              </a:rPr>
            </a:br>
            <a:br>
              <a:rPr lang="en-US" sz="3600" b="1" i="0" u="none" strike="noStrike" dirty="0">
                <a:solidFill>
                  <a:schemeClr val="tx1"/>
                </a:solidFill>
                <a:effectLst/>
                <a:latin typeface="Times New Roman" panose="02020603050405020304" pitchFamily="18" charset="0"/>
                <a:cs typeface="Times New Roman" panose="02020603050405020304" pitchFamily="18" charset="0"/>
              </a:rPr>
            </a:br>
            <a:br>
              <a:rPr lang="en-US" sz="2700" b="1" i="0" u="none" strike="noStrike" dirty="0">
                <a:solidFill>
                  <a:srgbClr val="000000"/>
                </a:solidFill>
                <a:effectLst/>
                <a:latin typeface="Times New Roman" panose="02020603050405020304" pitchFamily="18" charset="0"/>
                <a:cs typeface="Times New Roman" panose="02020603050405020304" pitchFamily="18" charset="0"/>
              </a:rPr>
            </a:br>
            <a:r>
              <a:rPr lang="en-US" sz="2700" b="1" i="0" u="none" strike="noStrike" dirty="0">
                <a:solidFill>
                  <a:schemeClr val="tx1"/>
                </a:solidFill>
                <a:effectLst/>
                <a:latin typeface="Sitka Small Semibold" pitchFamily="2" charset="0"/>
                <a:cs typeface="Times New Roman" panose="02020603050405020304" pitchFamily="18" charset="0"/>
              </a:rPr>
              <a:t>Pushparaj  </a:t>
            </a:r>
            <a:r>
              <a:rPr lang="en-US" sz="2700" b="1" i="0" u="none" strike="noStrike" dirty="0">
                <a:solidFill>
                  <a:schemeClr val="tx1"/>
                </a:solidFill>
                <a:effectLst/>
                <a:latin typeface="Times New Roman" panose="02020603050405020304" pitchFamily="18" charset="0"/>
                <a:cs typeface="Times New Roman" panose="02020603050405020304" pitchFamily="18" charset="0"/>
              </a:rPr>
              <a:t>M   /   </a:t>
            </a:r>
            <a:r>
              <a:rPr lang="en-IN" sz="2700" b="1" i="0" dirty="0">
                <a:solidFill>
                  <a:schemeClr val="tx1"/>
                </a:solidFill>
                <a:effectLst/>
                <a:latin typeface="Times New Roman" panose="02020603050405020304" pitchFamily="18" charset="0"/>
                <a:cs typeface="Times New Roman" panose="02020603050405020304" pitchFamily="18" charset="0"/>
              </a:rPr>
              <a:t>BADM-WD-T-B9</a:t>
            </a:r>
            <a:br>
              <a:rPr lang="en-US" sz="2700" b="1" dirty="0">
                <a:solidFill>
                  <a:schemeClr val="accent1">
                    <a:lumMod val="50000"/>
                  </a:schemeClr>
                </a:solidFill>
                <a:effectLst/>
                <a:latin typeface="Times New Roman" panose="02020603050405020304" pitchFamily="18" charset="0"/>
                <a:cs typeface="Times New Roman" panose="02020603050405020304" pitchFamily="18" charset="0"/>
              </a:rPr>
            </a:br>
            <a:br>
              <a:rPr lang="en-US" b="1" dirty="0"/>
            </a:br>
            <a:endParaRPr lang="en-IN" b="1" dirty="0"/>
          </a:p>
        </p:txBody>
      </p:sp>
    </p:spTree>
    <p:extLst>
      <p:ext uri="{BB962C8B-B14F-4D97-AF65-F5344CB8AC3E}">
        <p14:creationId xmlns:p14="http://schemas.microsoft.com/office/powerpoint/2010/main" val="3612888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402B0-DBF7-AEF4-F82A-2473AA2C7ED6}"/>
              </a:ext>
            </a:extLst>
          </p:cNvPr>
          <p:cNvSpPr>
            <a:spLocks noGrp="1"/>
          </p:cNvSpPr>
          <p:nvPr>
            <p:ph idx="1"/>
          </p:nvPr>
        </p:nvSpPr>
        <p:spPr>
          <a:xfrm>
            <a:off x="746760" y="728344"/>
            <a:ext cx="10515600" cy="5343271"/>
          </a:xfrm>
        </p:spPr>
        <p:txBody>
          <a:bodyPr/>
          <a:lstStyle/>
          <a:p>
            <a:pPr marL="0" indent="0">
              <a:buNone/>
            </a:pPr>
            <a:r>
              <a:rPr lang="en-IN" sz="2400" b="1" dirty="0">
                <a:latin typeface="Times New Roman" panose="02020603050405020304" pitchFamily="18" charset="0"/>
                <a:cs typeface="Times New Roman" panose="02020603050405020304" pitchFamily="18" charset="0"/>
              </a:rPr>
              <a:t>2</a:t>
            </a:r>
            <a:r>
              <a:rPr lang="en-IN" sz="2400" b="1" baseline="30000" dirty="0">
                <a:latin typeface="Times New Roman" panose="02020603050405020304" pitchFamily="18" charset="0"/>
                <a:cs typeface="Times New Roman" panose="02020603050405020304" pitchFamily="18" charset="0"/>
              </a:rPr>
              <a:t>nd</a:t>
            </a:r>
            <a:r>
              <a:rPr lang="en-IN" sz="2400" b="1" dirty="0">
                <a:latin typeface="Times New Roman" panose="02020603050405020304" pitchFamily="18" charset="0"/>
                <a:cs typeface="Times New Roman" panose="02020603050405020304" pitchFamily="18" charset="0"/>
              </a:rPr>
              <a:t> Website</a:t>
            </a:r>
          </a:p>
          <a:p>
            <a:pPr marL="0" indent="0">
              <a:buNone/>
            </a:pPr>
            <a:r>
              <a:rPr lang="en-IN" sz="2000" dirty="0">
                <a:latin typeface="Times New Roman" panose="02020603050405020304" pitchFamily="18" charset="0"/>
                <a:cs typeface="Times New Roman" panose="02020603050405020304" pitchFamily="18" charset="0"/>
                <a:hlinkClick r:id="rId2"/>
              </a:rPr>
              <a:t>https://www.infosys.com/services/digital-supply-chain.html</a:t>
            </a: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Targeted Keyword: Digital supply chain</a:t>
            </a:r>
          </a:p>
          <a:p>
            <a:pPr marL="0" indent="0">
              <a:buNone/>
            </a:pPr>
            <a:r>
              <a:rPr lang="en-IN" sz="2000" dirty="0">
                <a:latin typeface="Times New Roman" panose="02020603050405020304" pitchFamily="18" charset="0"/>
                <a:cs typeface="Times New Roman" panose="02020603050405020304" pitchFamily="18" charset="0"/>
              </a:rPr>
              <a:t>1.In this digital supply chain website page title tags are optimized properly and the description not optimized, The H1 and H2 tags are optimized properly.</a:t>
            </a:r>
          </a:p>
        </p:txBody>
      </p:sp>
      <p:pic>
        <p:nvPicPr>
          <p:cNvPr id="5" name="Picture 4">
            <a:extLst>
              <a:ext uri="{FF2B5EF4-FFF2-40B4-BE49-F238E27FC236}">
                <a16:creationId xmlns:a16="http://schemas.microsoft.com/office/drawing/2014/main" id="{69707ABF-2780-1277-7BAC-F8B9DF567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3823" y="2751738"/>
            <a:ext cx="8133993" cy="3615662"/>
          </a:xfrm>
          <a:prstGeom prst="rect">
            <a:avLst/>
          </a:prstGeom>
        </p:spPr>
      </p:pic>
    </p:spTree>
    <p:extLst>
      <p:ext uri="{BB962C8B-B14F-4D97-AF65-F5344CB8AC3E}">
        <p14:creationId xmlns:p14="http://schemas.microsoft.com/office/powerpoint/2010/main" val="2759657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344109-F6E3-9FD8-F692-CB02F7A5CB61}"/>
              </a:ext>
            </a:extLst>
          </p:cNvPr>
          <p:cNvSpPr>
            <a:spLocks noGrp="1"/>
          </p:cNvSpPr>
          <p:nvPr>
            <p:ph idx="1"/>
          </p:nvPr>
        </p:nvSpPr>
        <p:spPr>
          <a:xfrm>
            <a:off x="838200" y="256032"/>
            <a:ext cx="10515600" cy="6455664"/>
          </a:xfrm>
        </p:spPr>
        <p:txBody>
          <a:bodyPr>
            <a:normAutofit/>
          </a:bodyPr>
          <a:lstStyle/>
          <a:p>
            <a:pPr marL="0" indent="0">
              <a:buNone/>
            </a:pPr>
            <a:r>
              <a:rPr lang="en-IN" sz="2000" dirty="0">
                <a:latin typeface="Times New Roman" panose="02020603050405020304" pitchFamily="18" charset="0"/>
                <a:cs typeface="Times New Roman" panose="02020603050405020304" pitchFamily="18" charset="0"/>
              </a:rPr>
              <a:t>2.The keywords are used more than five times in the content so they are not optimized correctly.</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3.In this page there is no external linking only internal linking are there. </a:t>
            </a:r>
          </a:p>
        </p:txBody>
      </p:sp>
      <p:pic>
        <p:nvPicPr>
          <p:cNvPr id="5" name="Picture 4">
            <a:extLst>
              <a:ext uri="{FF2B5EF4-FFF2-40B4-BE49-F238E27FC236}">
                <a16:creationId xmlns:a16="http://schemas.microsoft.com/office/drawing/2014/main" id="{BD69A5F4-E234-9972-2B81-C2A43197CAAD}"/>
              </a:ext>
            </a:extLst>
          </p:cNvPr>
          <p:cNvPicPr>
            <a:picLocks noChangeAspect="1"/>
          </p:cNvPicPr>
          <p:nvPr/>
        </p:nvPicPr>
        <p:blipFill>
          <a:blip r:embed="rId2">
            <a:extLst>
              <a:ext uri="{28A0092B-C50C-407E-A947-70E740481C1C}">
                <a14:useLocalDpi xmlns:a14="http://schemas.microsoft.com/office/drawing/2010/main" val="0"/>
              </a:ext>
            </a:extLst>
          </a:blip>
          <a:srcRect b="12806"/>
          <a:stretch/>
        </p:blipFill>
        <p:spPr>
          <a:xfrm>
            <a:off x="1536192" y="969525"/>
            <a:ext cx="8695944" cy="2816091"/>
          </a:xfrm>
          <a:prstGeom prst="rect">
            <a:avLst/>
          </a:prstGeom>
        </p:spPr>
      </p:pic>
      <p:pic>
        <p:nvPicPr>
          <p:cNvPr id="7" name="Picture 6">
            <a:extLst>
              <a:ext uri="{FF2B5EF4-FFF2-40B4-BE49-F238E27FC236}">
                <a16:creationId xmlns:a16="http://schemas.microsoft.com/office/drawing/2014/main" id="{89998FFB-96E8-C97A-98A3-595545D148FB}"/>
              </a:ext>
            </a:extLst>
          </p:cNvPr>
          <p:cNvPicPr>
            <a:picLocks noChangeAspect="1"/>
          </p:cNvPicPr>
          <p:nvPr/>
        </p:nvPicPr>
        <p:blipFill>
          <a:blip r:embed="rId3">
            <a:extLst>
              <a:ext uri="{28A0092B-C50C-407E-A947-70E740481C1C}">
                <a14:useLocalDpi xmlns:a14="http://schemas.microsoft.com/office/drawing/2010/main" val="0"/>
              </a:ext>
            </a:extLst>
          </a:blip>
          <a:srcRect t="9091"/>
          <a:stretch/>
        </p:blipFill>
        <p:spPr>
          <a:xfrm>
            <a:off x="2514600" y="4489704"/>
            <a:ext cx="6556248" cy="2011680"/>
          </a:xfrm>
          <a:prstGeom prst="rect">
            <a:avLst/>
          </a:prstGeom>
        </p:spPr>
      </p:pic>
    </p:spTree>
    <p:extLst>
      <p:ext uri="{BB962C8B-B14F-4D97-AF65-F5344CB8AC3E}">
        <p14:creationId xmlns:p14="http://schemas.microsoft.com/office/powerpoint/2010/main" val="2865010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4C5B5F-8180-FA80-5FC6-523CBE684DE5}"/>
              </a:ext>
            </a:extLst>
          </p:cNvPr>
          <p:cNvSpPr>
            <a:spLocks noGrp="1"/>
          </p:cNvSpPr>
          <p:nvPr>
            <p:ph idx="1"/>
          </p:nvPr>
        </p:nvSpPr>
        <p:spPr>
          <a:xfrm>
            <a:off x="838200" y="508888"/>
            <a:ext cx="10515600" cy="5763895"/>
          </a:xfrm>
        </p:spPr>
        <p:txBody>
          <a:bodyPr/>
          <a:lstStyle/>
          <a:p>
            <a:pPr marL="0" indent="0">
              <a:buNone/>
            </a:pPr>
            <a:r>
              <a:rPr lang="en-IN" sz="2000" dirty="0">
                <a:latin typeface="Times New Roman" panose="02020603050405020304" pitchFamily="18" charset="0"/>
                <a:cs typeface="Times New Roman" panose="02020603050405020304" pitchFamily="18" charset="0"/>
              </a:rPr>
              <a:t>4. The images are optimized perfectly in this website page.</a:t>
            </a:r>
          </a:p>
          <a:p>
            <a:pPr marL="0" indent="0">
              <a:buNone/>
            </a:pPr>
            <a:r>
              <a:rPr lang="en-IN" sz="2000" dirty="0">
                <a:latin typeface="Times New Roman" panose="02020603050405020304" pitchFamily="18" charset="0"/>
                <a:cs typeface="Times New Roman" panose="02020603050405020304" pitchFamily="18" charset="0"/>
                <a:hlinkClick r:id="rId2"/>
              </a:rPr>
              <a:t>https://www.infosys.com/content/dam/infosys-web/en/global-resource/18/banner/launch-cloud-hub-lead.jpg</a:t>
            </a:r>
            <a:endParaRPr lang="en-IN" sz="2000"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EFA7960D-1F24-E856-A92D-B5197A862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592" y="2267712"/>
            <a:ext cx="8708376" cy="3392424"/>
          </a:xfrm>
          <a:prstGeom prst="rect">
            <a:avLst/>
          </a:prstGeom>
        </p:spPr>
      </p:pic>
    </p:spTree>
    <p:extLst>
      <p:ext uri="{BB962C8B-B14F-4D97-AF65-F5344CB8AC3E}">
        <p14:creationId xmlns:p14="http://schemas.microsoft.com/office/powerpoint/2010/main" val="3525746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323E3F-B498-6616-91CD-3A7DFEBAEBB1}"/>
              </a:ext>
            </a:extLst>
          </p:cNvPr>
          <p:cNvSpPr>
            <a:spLocks noGrp="1"/>
          </p:cNvSpPr>
          <p:nvPr>
            <p:ph idx="1"/>
          </p:nvPr>
        </p:nvSpPr>
        <p:spPr>
          <a:xfrm>
            <a:off x="838200" y="454025"/>
            <a:ext cx="10515600" cy="4351338"/>
          </a:xfrm>
        </p:spPr>
        <p:txBody>
          <a:bodyPr>
            <a:normAutofit/>
          </a:bodyPr>
          <a:lstStyle/>
          <a:p>
            <a:pPr marL="0" indent="0">
              <a:buNone/>
            </a:pPr>
            <a:r>
              <a:rPr lang="en-IN" sz="2400" b="1" dirty="0">
                <a:latin typeface="Times New Roman" panose="02020603050405020304" pitchFamily="18" charset="0"/>
                <a:cs typeface="Times New Roman" panose="02020603050405020304" pitchFamily="18" charset="0"/>
              </a:rPr>
              <a:t>3</a:t>
            </a:r>
            <a:r>
              <a:rPr lang="en-IN" sz="2400" b="1" baseline="30000" dirty="0">
                <a:latin typeface="Times New Roman" panose="02020603050405020304" pitchFamily="18" charset="0"/>
                <a:cs typeface="Times New Roman" panose="02020603050405020304" pitchFamily="18" charset="0"/>
              </a:rPr>
              <a:t>rd</a:t>
            </a:r>
            <a:r>
              <a:rPr lang="en-IN" sz="2400" b="1" dirty="0">
                <a:latin typeface="Times New Roman" panose="02020603050405020304" pitchFamily="18" charset="0"/>
                <a:cs typeface="Times New Roman" panose="02020603050405020304" pitchFamily="18" charset="0"/>
              </a:rPr>
              <a:t> Website</a:t>
            </a:r>
          </a:p>
          <a:p>
            <a:pPr marL="0" indent="0">
              <a:buNone/>
            </a:pPr>
            <a:r>
              <a:rPr lang="en-IN" sz="2000" dirty="0">
                <a:latin typeface="Times New Roman" panose="02020603050405020304" pitchFamily="18" charset="0"/>
                <a:cs typeface="Times New Roman" panose="02020603050405020304" pitchFamily="18" charset="0"/>
                <a:hlinkClick r:id="rId2"/>
              </a:rPr>
              <a:t>https://www.infosys.com/services/quality-engineering.html</a:t>
            </a: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Targeted keyword: Infosys Quality Engineering</a:t>
            </a:r>
          </a:p>
          <a:p>
            <a:pPr marL="0" indent="0">
              <a:buNone/>
            </a:pPr>
            <a:r>
              <a:rPr lang="en-IN" sz="2000" dirty="0">
                <a:latin typeface="Times New Roman" panose="02020603050405020304" pitchFamily="18" charset="0"/>
                <a:cs typeface="Times New Roman" panose="02020603050405020304" pitchFamily="18" charset="0"/>
              </a:rPr>
              <a:t>1.The title tags are optimized properly descriptions are not optimized because </a:t>
            </a:r>
            <a:r>
              <a:rPr lang="en-IN" sz="2000" dirty="0" err="1">
                <a:latin typeface="Times New Roman" panose="02020603050405020304" pitchFamily="18" charset="0"/>
                <a:cs typeface="Times New Roman" panose="02020603050405020304" pitchFamily="18" charset="0"/>
              </a:rPr>
              <a:t>infosys</a:t>
            </a:r>
            <a:r>
              <a:rPr lang="en-IN" sz="2000" dirty="0">
                <a:latin typeface="Times New Roman" panose="02020603050405020304" pitchFamily="18" charset="0"/>
                <a:cs typeface="Times New Roman" panose="02020603050405020304" pitchFamily="18" charset="0"/>
              </a:rPr>
              <a:t> quality engineering keyword is missing, H1 tag optimized and H2 tag is not optimized perfectly. </a:t>
            </a:r>
          </a:p>
        </p:txBody>
      </p:sp>
      <p:pic>
        <p:nvPicPr>
          <p:cNvPr id="5" name="Picture 4">
            <a:extLst>
              <a:ext uri="{FF2B5EF4-FFF2-40B4-BE49-F238E27FC236}">
                <a16:creationId xmlns:a16="http://schemas.microsoft.com/office/drawing/2014/main" id="{D209C660-E9B9-A853-3303-ACE0F96D8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579" y="2464769"/>
            <a:ext cx="7216741" cy="3716575"/>
          </a:xfrm>
          <a:prstGeom prst="rect">
            <a:avLst/>
          </a:prstGeom>
        </p:spPr>
      </p:pic>
    </p:spTree>
    <p:extLst>
      <p:ext uri="{BB962C8B-B14F-4D97-AF65-F5344CB8AC3E}">
        <p14:creationId xmlns:p14="http://schemas.microsoft.com/office/powerpoint/2010/main" val="2321127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D62805-AD64-DCF3-1888-BC2A95BF3658}"/>
              </a:ext>
            </a:extLst>
          </p:cNvPr>
          <p:cNvSpPr>
            <a:spLocks noGrp="1"/>
          </p:cNvSpPr>
          <p:nvPr>
            <p:ph idx="1"/>
          </p:nvPr>
        </p:nvSpPr>
        <p:spPr>
          <a:xfrm>
            <a:off x="838200" y="582040"/>
            <a:ext cx="10515600" cy="5635879"/>
          </a:xfrm>
        </p:spPr>
        <p:txBody>
          <a:bodyPr/>
          <a:lstStyle/>
          <a:p>
            <a:pPr marL="0" indent="0">
              <a:buNone/>
            </a:pPr>
            <a:r>
              <a:rPr lang="en-US" sz="2000" dirty="0">
                <a:latin typeface="Times New Roman" panose="02020603050405020304" pitchFamily="18" charset="0"/>
                <a:cs typeface="Times New Roman" panose="02020603050405020304" pitchFamily="18" charset="0"/>
              </a:rPr>
              <a:t>2.Totally there are eight keywords are used in this page so they are not optimized properly.</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3.There is no internal and external linking in this website</a:t>
            </a:r>
          </a:p>
          <a:p>
            <a:pPr marL="0" indent="0">
              <a:buNone/>
            </a:pPr>
            <a:endParaRPr lang="en-IN" dirty="0"/>
          </a:p>
        </p:txBody>
      </p:sp>
      <p:pic>
        <p:nvPicPr>
          <p:cNvPr id="4" name="Picture 3">
            <a:extLst>
              <a:ext uri="{FF2B5EF4-FFF2-40B4-BE49-F238E27FC236}">
                <a16:creationId xmlns:a16="http://schemas.microsoft.com/office/drawing/2014/main" id="{5184780B-F3E8-6701-F887-0BFF7504C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064" y="1248258"/>
            <a:ext cx="7854696" cy="1827871"/>
          </a:xfrm>
          <a:prstGeom prst="rect">
            <a:avLst/>
          </a:prstGeom>
        </p:spPr>
      </p:pic>
      <p:pic>
        <p:nvPicPr>
          <p:cNvPr id="6" name="Picture 5">
            <a:extLst>
              <a:ext uri="{FF2B5EF4-FFF2-40B4-BE49-F238E27FC236}">
                <a16:creationId xmlns:a16="http://schemas.microsoft.com/office/drawing/2014/main" id="{CEC5B3A7-6E43-6B73-DDA1-9A03299B9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576" y="4110563"/>
            <a:ext cx="6931152" cy="2165397"/>
          </a:xfrm>
          <a:prstGeom prst="rect">
            <a:avLst/>
          </a:prstGeom>
        </p:spPr>
      </p:pic>
    </p:spTree>
    <p:extLst>
      <p:ext uri="{BB962C8B-B14F-4D97-AF65-F5344CB8AC3E}">
        <p14:creationId xmlns:p14="http://schemas.microsoft.com/office/powerpoint/2010/main" val="1671787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39D76B-5DA8-7789-D969-A0D778F4132F}"/>
              </a:ext>
            </a:extLst>
          </p:cNvPr>
          <p:cNvSpPr>
            <a:spLocks noGrp="1"/>
          </p:cNvSpPr>
          <p:nvPr>
            <p:ph idx="1"/>
          </p:nvPr>
        </p:nvSpPr>
        <p:spPr>
          <a:xfrm>
            <a:off x="838200" y="609473"/>
            <a:ext cx="10515600" cy="4351338"/>
          </a:xfrm>
        </p:spPr>
        <p:txBody>
          <a:bodyPr/>
          <a:lstStyle/>
          <a:p>
            <a:pPr marL="0" indent="0">
              <a:buNone/>
            </a:pPr>
            <a:r>
              <a:rPr lang="en-US" dirty="0"/>
              <a:t>4</a:t>
            </a:r>
            <a:r>
              <a:rPr lang="en-US" sz="2000" dirty="0">
                <a:latin typeface="Times New Roman" panose="02020603050405020304" pitchFamily="18" charset="0"/>
                <a:cs typeface="Times New Roman" panose="02020603050405020304" pitchFamily="18" charset="0"/>
              </a:rPr>
              <a:t>.The images are optimized properly in this page.</a:t>
            </a:r>
          </a:p>
          <a:p>
            <a:pPr marL="0" indent="0">
              <a:buNone/>
            </a:pPr>
            <a:r>
              <a:rPr lang="en-IN" sz="2000" dirty="0">
                <a:latin typeface="Times New Roman" panose="02020603050405020304" pitchFamily="18" charset="0"/>
                <a:cs typeface="Times New Roman" panose="02020603050405020304" pitchFamily="18" charset="0"/>
                <a:hlinkClick r:id="rId2"/>
              </a:rPr>
              <a:t>https://www.infosys.com/content/dam/infosys-web/en/global-resource/24/banner/continuous-automation-testing-lead.jpg</a:t>
            </a:r>
            <a:endParaRPr lang="en-US" sz="2000"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E20C85F8-265F-9534-FB92-655C5779E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136" y="2242370"/>
            <a:ext cx="9217152" cy="3737806"/>
          </a:xfrm>
          <a:prstGeom prst="rect">
            <a:avLst/>
          </a:prstGeom>
        </p:spPr>
      </p:pic>
    </p:spTree>
    <p:extLst>
      <p:ext uri="{BB962C8B-B14F-4D97-AF65-F5344CB8AC3E}">
        <p14:creationId xmlns:p14="http://schemas.microsoft.com/office/powerpoint/2010/main" val="1506459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79CFC-DAD5-92A1-BB60-5C9D368BEDC8}"/>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Technical SEO</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422A399-7338-2174-5861-96138A50C3EE}"/>
              </a:ext>
            </a:extLst>
          </p:cNvPr>
          <p:cNvSpPr>
            <a:spLocks noGrp="1"/>
          </p:cNvSpPr>
          <p:nvPr>
            <p:ph idx="1"/>
          </p:nvPr>
        </p:nvSpPr>
        <p:spPr>
          <a:xfrm>
            <a:off x="838200" y="1607312"/>
            <a:ext cx="10515600" cy="4351338"/>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1.The current Seo status of the Infosys homepage website title tags are optimized perfectly, but the description are not optimized correctly other than keywords used perfectly in this page and the page loading speed other technical Seo optimized properly.</a:t>
            </a:r>
          </a:p>
        </p:txBody>
      </p:sp>
      <p:pic>
        <p:nvPicPr>
          <p:cNvPr id="5" name="Picture 4">
            <a:extLst>
              <a:ext uri="{FF2B5EF4-FFF2-40B4-BE49-F238E27FC236}">
                <a16:creationId xmlns:a16="http://schemas.microsoft.com/office/drawing/2014/main" id="{1F3EFED4-3767-A67B-66F1-1DADE3C62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499" y="3162299"/>
            <a:ext cx="5012846" cy="2973325"/>
          </a:xfrm>
          <a:prstGeom prst="rect">
            <a:avLst/>
          </a:prstGeom>
        </p:spPr>
      </p:pic>
      <p:pic>
        <p:nvPicPr>
          <p:cNvPr id="7" name="Picture 6">
            <a:extLst>
              <a:ext uri="{FF2B5EF4-FFF2-40B4-BE49-F238E27FC236}">
                <a16:creationId xmlns:a16="http://schemas.microsoft.com/office/drawing/2014/main" id="{2DC38104-4A5C-4F93-5A2E-3D4938A40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345" y="3162300"/>
            <a:ext cx="5516880" cy="2973324"/>
          </a:xfrm>
          <a:prstGeom prst="rect">
            <a:avLst/>
          </a:prstGeom>
        </p:spPr>
      </p:pic>
    </p:spTree>
    <p:extLst>
      <p:ext uri="{BB962C8B-B14F-4D97-AF65-F5344CB8AC3E}">
        <p14:creationId xmlns:p14="http://schemas.microsoft.com/office/powerpoint/2010/main" val="2109833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E281CF-66E0-EECB-36B9-510ABB09B28F}"/>
              </a:ext>
            </a:extLst>
          </p:cNvPr>
          <p:cNvSpPr>
            <a:spLocks noGrp="1"/>
          </p:cNvSpPr>
          <p:nvPr>
            <p:ph idx="1"/>
          </p:nvPr>
        </p:nvSpPr>
        <p:spPr>
          <a:xfrm>
            <a:off x="838200" y="499745"/>
            <a:ext cx="10515600" cy="4351338"/>
          </a:xfrm>
        </p:spPr>
        <p:txBody>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2. This Page is optimized properly and the loading time was less than 5 seconds only</a:t>
            </a:r>
          </a:p>
          <a:p>
            <a:pPr marL="0" indent="0">
              <a:buNone/>
            </a:pPr>
            <a:r>
              <a:rPr lang="en-IN" sz="2000" dirty="0">
                <a:latin typeface="Times New Roman" panose="02020603050405020304" pitchFamily="18" charset="0"/>
                <a:cs typeface="Times New Roman" panose="02020603050405020304" pitchFamily="18" charset="0"/>
                <a:hlinkClick r:id="rId2"/>
              </a:rPr>
              <a:t>https://www.infosys.com/services/data-analytics.html</a:t>
            </a:r>
            <a:endParaRPr lang="en-IN" sz="2000"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476618A4-3A4E-C8EC-758A-6B2B48FEEF6C}"/>
              </a:ext>
            </a:extLst>
          </p:cNvPr>
          <p:cNvPicPr>
            <a:picLocks noChangeAspect="1"/>
          </p:cNvPicPr>
          <p:nvPr/>
        </p:nvPicPr>
        <p:blipFill>
          <a:blip r:embed="rId3"/>
          <a:stretch>
            <a:fillRect/>
          </a:stretch>
        </p:blipFill>
        <p:spPr>
          <a:xfrm>
            <a:off x="2090751" y="2293113"/>
            <a:ext cx="7309281" cy="3085464"/>
          </a:xfrm>
          <a:prstGeom prst="rect">
            <a:avLst/>
          </a:prstGeom>
        </p:spPr>
      </p:pic>
    </p:spTree>
    <p:extLst>
      <p:ext uri="{BB962C8B-B14F-4D97-AF65-F5344CB8AC3E}">
        <p14:creationId xmlns:p14="http://schemas.microsoft.com/office/powerpoint/2010/main" val="650813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1C47C3-C169-54DF-4734-526AF13CDCE5}"/>
              </a:ext>
            </a:extLst>
          </p:cNvPr>
          <p:cNvSpPr>
            <a:spLocks noGrp="1"/>
          </p:cNvSpPr>
          <p:nvPr>
            <p:ph idx="1"/>
          </p:nvPr>
        </p:nvSpPr>
        <p:spPr>
          <a:xfrm>
            <a:off x="838200" y="609473"/>
            <a:ext cx="10515600" cy="4351338"/>
          </a:xfrm>
        </p:spPr>
        <p:txBody>
          <a:bodyPr/>
          <a:lstStyle/>
          <a:p>
            <a:pPr marL="0" indent="0">
              <a:buNone/>
            </a:pPr>
            <a:r>
              <a:rPr lang="en-US" sz="2000" dirty="0">
                <a:latin typeface="Times New Roman" panose="02020603050405020304" pitchFamily="18" charset="0"/>
                <a:cs typeface="Times New Roman" panose="02020603050405020304" pitchFamily="18" charset="0"/>
              </a:rPr>
              <a:t>3.In this Infosys website the Microsoft business application services page optimized properly the loading time is 4.10 seconds.</a:t>
            </a:r>
          </a:p>
          <a:p>
            <a:pPr marL="0" indent="0">
              <a:buNone/>
            </a:pPr>
            <a:r>
              <a:rPr lang="en-IN" sz="2000" dirty="0">
                <a:latin typeface="Times New Roman" panose="02020603050405020304" pitchFamily="18" charset="0"/>
                <a:cs typeface="Times New Roman" panose="02020603050405020304" pitchFamily="18" charset="0"/>
                <a:hlinkClick r:id="rId2"/>
              </a:rPr>
              <a:t>https://www.infosys.com/services/microsoft-dynamics.html</a:t>
            </a: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4.The Infosys </a:t>
            </a:r>
            <a:r>
              <a:rPr lang="en-US" sz="2000" dirty="0">
                <a:latin typeface="Times New Roman" panose="02020603050405020304" pitchFamily="18" charset="0"/>
                <a:cs typeface="Times New Roman" panose="02020603050405020304" pitchFamily="18" charset="0"/>
              </a:rPr>
              <a:t>sustainability services page are optimized perfectly.</a:t>
            </a:r>
          </a:p>
          <a:p>
            <a:pPr marL="0" indent="0">
              <a:buNone/>
            </a:pPr>
            <a:r>
              <a:rPr lang="en-US" sz="2000" dirty="0">
                <a:latin typeface="Times New Roman" panose="02020603050405020304" pitchFamily="18" charset="0"/>
                <a:cs typeface="Times New Roman" panose="02020603050405020304" pitchFamily="18" charset="0"/>
                <a:hlinkClick r:id="rId3"/>
              </a:rPr>
              <a:t>https://www.infosys.com/services/sustainability-services.html</a:t>
            </a: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8C980E35-9435-8F44-BF41-D3D7F91778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5715" y="1619284"/>
            <a:ext cx="4480965" cy="2020028"/>
          </a:xfrm>
          <a:prstGeom prst="rect">
            <a:avLst/>
          </a:prstGeom>
        </p:spPr>
      </p:pic>
      <p:pic>
        <p:nvPicPr>
          <p:cNvPr id="7" name="Picture 6">
            <a:extLst>
              <a:ext uri="{FF2B5EF4-FFF2-40B4-BE49-F238E27FC236}">
                <a16:creationId xmlns:a16="http://schemas.microsoft.com/office/drawing/2014/main" id="{B3A3ACDB-D9EC-08C8-3DD8-D31DF9AC37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181" y="4451869"/>
            <a:ext cx="4186031" cy="2406131"/>
          </a:xfrm>
          <a:prstGeom prst="rect">
            <a:avLst/>
          </a:prstGeom>
        </p:spPr>
      </p:pic>
    </p:spTree>
    <p:extLst>
      <p:ext uri="{BB962C8B-B14F-4D97-AF65-F5344CB8AC3E}">
        <p14:creationId xmlns:p14="http://schemas.microsoft.com/office/powerpoint/2010/main" val="631647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5A6438-6B54-1E67-4FA6-0E23E433C4C7}"/>
              </a:ext>
            </a:extLst>
          </p:cNvPr>
          <p:cNvSpPr>
            <a:spLocks noGrp="1"/>
          </p:cNvSpPr>
          <p:nvPr>
            <p:ph idx="1"/>
          </p:nvPr>
        </p:nvSpPr>
        <p:spPr>
          <a:xfrm>
            <a:off x="838200" y="673481"/>
            <a:ext cx="10515600" cy="44209594"/>
          </a:xfrm>
        </p:spPr>
        <p:txBody>
          <a:bodyPr/>
          <a:lstStyle/>
          <a:p>
            <a:pPr marL="0" indent="0">
              <a:buNone/>
            </a:pPr>
            <a:r>
              <a:rPr lang="en-US" sz="2400" b="1" dirty="0">
                <a:latin typeface="Times New Roman" panose="02020603050405020304" pitchFamily="18" charset="0"/>
                <a:cs typeface="Times New Roman" panose="02020603050405020304" pitchFamily="18" charset="0"/>
              </a:rPr>
              <a:t>5. Best Practices to improve the website and webpage speed</a:t>
            </a:r>
          </a:p>
          <a:p>
            <a:pPr marL="0" indent="0">
              <a:buNone/>
            </a:pPr>
            <a:endParaRPr lang="en-IN" dirty="0"/>
          </a:p>
        </p:txBody>
      </p:sp>
      <p:sp>
        <p:nvSpPr>
          <p:cNvPr id="4" name="Rectangle 1">
            <a:extLst>
              <a:ext uri="{FF2B5EF4-FFF2-40B4-BE49-F238E27FC236}">
                <a16:creationId xmlns:a16="http://schemas.microsoft.com/office/drawing/2014/main" id="{7DBCF062-B978-9EF7-D934-AEA5F121C351}"/>
              </a:ext>
            </a:extLst>
          </p:cNvPr>
          <p:cNvSpPr>
            <a:spLocks noChangeArrowheads="1"/>
          </p:cNvSpPr>
          <p:nvPr/>
        </p:nvSpPr>
        <p:spPr bwMode="auto">
          <a:xfrm>
            <a:off x="1235203" y="1130629"/>
            <a:ext cx="978522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Optimize Images:</a:t>
            </a:r>
          </a:p>
          <a:p>
            <a:pPr marL="0" marR="0" lvl="0" indent="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Compress images using tools like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TinyPNG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or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ImageOptim</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 appropriate image formats (e.g., JPEG for photos, PNG for graphics with transparency).</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Minimize HTTP Requests:</a:t>
            </a:r>
          </a:p>
          <a:p>
            <a:pPr marL="0" marR="0" lvl="0" indent="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 the number of elements on each page.</a:t>
            </a:r>
          </a:p>
          <a:p>
            <a:pPr marL="0" marR="0" lvl="0" indent="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Combine multiple CSS and JavaScript files into one.</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Enable Browser Caching:</a:t>
            </a:r>
          </a:p>
          <a:p>
            <a:pPr marL="0" marR="0" lvl="0" indent="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Set up your server to store static files for a specific period.</a:t>
            </a:r>
          </a:p>
          <a:p>
            <a:pPr marL="0" marR="0" lvl="0" indent="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 a content delivery network (CDN) to cache and deliver content more quickly.</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Minify CSS, JavaScript, and HTML:</a:t>
            </a:r>
          </a:p>
          <a:p>
            <a:pPr marL="0" marR="0" lvl="0" indent="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Remove unnecessary characters, spaces, and comments from your code.</a:t>
            </a:r>
          </a:p>
          <a:p>
            <a:pPr marL="0" marR="0" lvl="0" indent="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Tools like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UglifyJS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JavaScript) and CSS Nano (for CSS) can help.</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 Use Asynchronous Loading for CSS and JavaScript:</a:t>
            </a:r>
          </a:p>
          <a:p>
            <a:pPr marL="0" marR="0" lvl="0" indent="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 asynchronous loading to prevent scripts from blocking rendering.</a:t>
            </a:r>
          </a:p>
          <a:p>
            <a:pPr marL="0" marR="0" lvl="0" indent="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 the async and defer attributes in your script tags.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3737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884C3-788E-3109-4CF2-58DBD2D5F222}"/>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About the company</a:t>
            </a:r>
          </a:p>
        </p:txBody>
      </p:sp>
      <p:sp>
        <p:nvSpPr>
          <p:cNvPr id="3" name="Content Placeholder 2">
            <a:extLst>
              <a:ext uri="{FF2B5EF4-FFF2-40B4-BE49-F238E27FC236}">
                <a16:creationId xmlns:a16="http://schemas.microsoft.com/office/drawing/2014/main" id="{D21AF091-ACA9-D952-9E50-CE4AE61E449D}"/>
              </a:ext>
            </a:extLst>
          </p:cNvPr>
          <p:cNvSpPr>
            <a:spLocks noGrp="1"/>
          </p:cNvSpPr>
          <p:nvPr>
            <p:ph idx="1"/>
          </p:nvPr>
        </p:nvSpPr>
        <p:spPr>
          <a:xfrm>
            <a:off x="838200" y="1825625"/>
            <a:ext cx="8976919" cy="4351338"/>
          </a:xfrm>
        </p:spPr>
        <p:txBody>
          <a:bodyPr/>
          <a:lstStyle/>
          <a:p>
            <a:pPr marL="0" indent="0">
              <a:buNone/>
            </a:pPr>
            <a:r>
              <a:rPr lang="en-US" sz="2000" b="0" i="0" u="none" strike="noStrike" dirty="0">
                <a:effectLst/>
                <a:latin typeface="Times New Roman" panose="02020603050405020304" pitchFamily="18" charset="0"/>
                <a:cs typeface="Times New Roman" panose="02020603050405020304" pitchFamily="18" charset="0"/>
              </a:rPr>
              <a:t>I selected the company “</a:t>
            </a:r>
            <a:r>
              <a:rPr lang="en-US" sz="2000" b="1" dirty="0">
                <a:latin typeface="Times New Roman" panose="02020603050405020304" pitchFamily="18" charset="0"/>
                <a:cs typeface="Times New Roman" panose="02020603050405020304" pitchFamily="18" charset="0"/>
              </a:rPr>
              <a:t>Infosys</a:t>
            </a:r>
            <a:r>
              <a:rPr lang="en-US" sz="2000" b="0" i="0" u="none" strike="noStrike" dirty="0">
                <a:effectLst/>
                <a:latin typeface="Times New Roman" panose="02020603050405020304" pitchFamily="18" charset="0"/>
                <a:cs typeface="Times New Roman" panose="02020603050405020304" pitchFamily="18" charset="0"/>
              </a:rPr>
              <a:t>” (https://www.infosys.com)for this SEO project.</a:t>
            </a:r>
          </a:p>
          <a:p>
            <a:pPr marL="0" indent="0">
              <a:buNone/>
            </a:pPr>
            <a:endParaRPr lang="en-US" sz="2000" b="0" i="0" u="none" strike="noStrike" dirty="0">
              <a:effectLst/>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Rectangle 1">
            <a:extLst>
              <a:ext uri="{FF2B5EF4-FFF2-40B4-BE49-F238E27FC236}">
                <a16:creationId xmlns:a16="http://schemas.microsoft.com/office/drawing/2014/main" id="{B26E4B20-4626-7172-2388-DDCFC073F7B0}"/>
              </a:ext>
            </a:extLst>
          </p:cNvPr>
          <p:cNvSpPr>
            <a:spLocks noChangeArrowheads="1"/>
          </p:cNvSpPr>
          <p:nvPr/>
        </p:nvSpPr>
        <p:spPr bwMode="auto">
          <a:xfrm>
            <a:off x="838200" y="2360062"/>
            <a:ext cx="1040802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Infosys is a global leader in consulting and managed services. They partner with companies like Amazon Web Services (AWS) to help accelerate business transformation through software, services, and processes. Infosys is known for its strong focus on technological innovation, digital transformation, and AI-first solutions </a:t>
            </a:r>
          </a:p>
        </p:txBody>
      </p:sp>
    </p:spTree>
    <p:extLst>
      <p:ext uri="{BB962C8B-B14F-4D97-AF65-F5344CB8AC3E}">
        <p14:creationId xmlns:p14="http://schemas.microsoft.com/office/powerpoint/2010/main" val="29196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03BC8-0D7D-EBE6-C021-A2AED6B10E84}"/>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Content Strategy</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0973A18-7BE9-7447-9D53-708BC0DA6BBB}"/>
              </a:ext>
            </a:extLst>
          </p:cNvPr>
          <p:cNvSpPr>
            <a:spLocks noGrp="1"/>
          </p:cNvSpPr>
          <p:nvPr>
            <p:ph idx="1"/>
          </p:nvPr>
        </p:nvSpPr>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The Importance of Cyber Security: Protecting Your Digital World</a:t>
            </a:r>
          </a:p>
          <a:p>
            <a:pPr marL="0" indent="0">
              <a:buNone/>
            </a:pPr>
            <a:r>
              <a:rPr lang="en-US" sz="2000" dirty="0">
                <a:latin typeface="Times New Roman" panose="02020603050405020304" pitchFamily="18" charset="0"/>
                <a:cs typeface="Times New Roman" panose="02020603050405020304" pitchFamily="18" charset="0"/>
              </a:rPr>
              <a:t>In today’s interconnected world, cyber security has become a critical concern for individuals, businesses, and governments alike. As we rely more on technology for communication, commerce, and daily activities, the need to protect our digital assets from cyber threats has never been more important.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5706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941DC-0A2C-B6F7-3BDA-7450C4B6690A}"/>
              </a:ext>
            </a:extLst>
          </p:cNvPr>
          <p:cNvSpPr>
            <a:spLocks noGrp="1"/>
          </p:cNvSpPr>
          <p:nvPr>
            <p:ph type="title"/>
          </p:nvPr>
        </p:nvSpPr>
        <p:spPr>
          <a:xfrm>
            <a:off x="838200" y="109537"/>
            <a:ext cx="10515600" cy="1325563"/>
          </a:xfrm>
        </p:spPr>
        <p:txBody>
          <a:bodyPr>
            <a:normAutofit/>
          </a:bodyPr>
          <a:lstStyle/>
          <a:p>
            <a:r>
              <a:rPr lang="en-US" sz="4000" b="1" dirty="0">
                <a:latin typeface="Times New Roman" panose="02020603050405020304" pitchFamily="18" charset="0"/>
                <a:cs typeface="Times New Roman" panose="02020603050405020304" pitchFamily="18" charset="0"/>
              </a:rPr>
              <a:t>Off Page SEO</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C2723CC-C5E2-4000-18C1-985EF7AC518D}"/>
              </a:ext>
            </a:extLst>
          </p:cNvPr>
          <p:cNvSpPr>
            <a:spLocks noGrp="1"/>
          </p:cNvSpPr>
          <p:nvPr>
            <p:ph idx="1"/>
          </p:nvPr>
        </p:nvSpPr>
        <p:spPr>
          <a:xfrm>
            <a:off x="838200" y="1209675"/>
            <a:ext cx="10515600" cy="5391150"/>
          </a:xfrm>
        </p:spPr>
        <p:txBody>
          <a:bodyPr>
            <a:normAutofit fontScale="47500" lnSpcReduction="20000"/>
          </a:bodyPr>
          <a:lstStyle/>
          <a:p>
            <a:pPr marL="0" indent="0" algn="just">
              <a:buNone/>
            </a:pPr>
            <a:r>
              <a:rPr lang="en-US" sz="5100" b="1" dirty="0">
                <a:latin typeface="Times New Roman" panose="02020603050405020304" pitchFamily="18" charset="0"/>
                <a:cs typeface="Times New Roman" panose="02020603050405020304" pitchFamily="18" charset="0"/>
              </a:rPr>
              <a:t>1. Build Quality Backlinks:</a:t>
            </a:r>
          </a:p>
          <a:p>
            <a:pPr algn="just">
              <a:buFont typeface="Wingdings" panose="05000000000000000000" pitchFamily="2" charset="2"/>
              <a:buChar char="ü"/>
            </a:pPr>
            <a:r>
              <a:rPr lang="en-US" sz="4200" b="1" dirty="0">
                <a:latin typeface="Times New Roman" panose="02020603050405020304" pitchFamily="18" charset="0"/>
                <a:cs typeface="Times New Roman" panose="02020603050405020304" pitchFamily="18" charset="0"/>
              </a:rPr>
              <a:t>Guest Posting:</a:t>
            </a:r>
            <a:r>
              <a:rPr lang="en-US" sz="4200" dirty="0">
                <a:latin typeface="Times New Roman" panose="02020603050405020304" pitchFamily="18" charset="0"/>
                <a:cs typeface="Times New Roman" panose="02020603050405020304" pitchFamily="18" charset="0"/>
              </a:rPr>
              <a:t> Contribute high-quality articles to reputable industry blogs and websites. Ensure the content is relevant and includes a backlink to the Infosys website.</a:t>
            </a:r>
          </a:p>
          <a:p>
            <a:pPr algn="just">
              <a:buFont typeface="Wingdings" panose="05000000000000000000" pitchFamily="2" charset="2"/>
              <a:buChar char="ü"/>
            </a:pPr>
            <a:r>
              <a:rPr lang="en-US" sz="4200" b="1" dirty="0">
                <a:latin typeface="Times New Roman" panose="02020603050405020304" pitchFamily="18" charset="0"/>
                <a:cs typeface="Times New Roman" panose="02020603050405020304" pitchFamily="18" charset="0"/>
              </a:rPr>
              <a:t>Content Partnerships:</a:t>
            </a:r>
            <a:r>
              <a:rPr lang="en-US" sz="4200" dirty="0">
                <a:latin typeface="Times New Roman" panose="02020603050405020304" pitchFamily="18" charset="0"/>
                <a:cs typeface="Times New Roman" panose="02020603050405020304" pitchFamily="18" charset="0"/>
              </a:rPr>
              <a:t> Collaborate with other businesses and influencers in the tech industry to create joint content that includes backlinks.</a:t>
            </a:r>
          </a:p>
          <a:p>
            <a:pPr marL="0" indent="0" algn="just">
              <a:buNone/>
            </a:pPr>
            <a:endParaRPr lang="en-US" sz="4200" dirty="0">
              <a:latin typeface="Times New Roman" panose="02020603050405020304" pitchFamily="18" charset="0"/>
              <a:cs typeface="Times New Roman" panose="02020603050405020304" pitchFamily="18" charset="0"/>
            </a:endParaRPr>
          </a:p>
          <a:p>
            <a:pPr marL="0" indent="0" algn="just">
              <a:buNone/>
            </a:pPr>
            <a:r>
              <a:rPr lang="en-US" sz="5100" b="1" dirty="0">
                <a:latin typeface="Times New Roman" panose="02020603050405020304" pitchFamily="18" charset="0"/>
                <a:cs typeface="Times New Roman" panose="02020603050405020304" pitchFamily="18" charset="0"/>
              </a:rPr>
              <a:t>2. Leverage Social Media:</a:t>
            </a:r>
          </a:p>
          <a:p>
            <a:pPr algn="just">
              <a:buFont typeface="Wingdings" panose="05000000000000000000" pitchFamily="2" charset="2"/>
              <a:buChar char="ü"/>
            </a:pPr>
            <a:r>
              <a:rPr lang="en-US" sz="4200" b="1" dirty="0">
                <a:latin typeface="Times New Roman" panose="02020603050405020304" pitchFamily="18" charset="0"/>
                <a:cs typeface="Times New Roman" panose="02020603050405020304" pitchFamily="18" charset="0"/>
              </a:rPr>
              <a:t>Share Content:</a:t>
            </a:r>
            <a:r>
              <a:rPr lang="en-US" sz="4200" dirty="0">
                <a:latin typeface="Times New Roman" panose="02020603050405020304" pitchFamily="18" charset="0"/>
                <a:cs typeface="Times New Roman" panose="02020603050405020304" pitchFamily="18" charset="0"/>
              </a:rPr>
              <a:t> Regularly share Infosys’ blog posts, case studies, and news on social media platforms like LinkedIn, Twitter, and Facebook.</a:t>
            </a:r>
          </a:p>
          <a:p>
            <a:pPr algn="just">
              <a:buFont typeface="Wingdings" panose="05000000000000000000" pitchFamily="2" charset="2"/>
              <a:buChar char="ü"/>
            </a:pPr>
            <a:r>
              <a:rPr lang="en-US" sz="4200" b="1" dirty="0">
                <a:latin typeface="Times New Roman" panose="02020603050405020304" pitchFamily="18" charset="0"/>
                <a:cs typeface="Times New Roman" panose="02020603050405020304" pitchFamily="18" charset="0"/>
              </a:rPr>
              <a:t>Engage with Followers:</a:t>
            </a:r>
            <a:r>
              <a:rPr lang="en-US" sz="4200" dirty="0">
                <a:latin typeface="Times New Roman" panose="02020603050405020304" pitchFamily="18" charset="0"/>
                <a:cs typeface="Times New Roman" panose="02020603050405020304" pitchFamily="18" charset="0"/>
              </a:rPr>
              <a:t> Respond to comments, participate in discussions, and engage with industry leaders to increase visibility and drive traffic to the website.</a:t>
            </a:r>
          </a:p>
          <a:p>
            <a:pPr algn="just">
              <a:buFont typeface="Arial" panose="020B0604020202020204" pitchFamily="34" charset="0"/>
              <a:buChar char="•"/>
            </a:pPr>
            <a:endParaRPr lang="en-US" sz="5100" dirty="0">
              <a:latin typeface="Times New Roman" panose="02020603050405020304" pitchFamily="18" charset="0"/>
              <a:cs typeface="Times New Roman" panose="02020603050405020304" pitchFamily="18" charset="0"/>
            </a:endParaRPr>
          </a:p>
          <a:p>
            <a:pPr marL="0" indent="0" algn="just">
              <a:buNone/>
            </a:pPr>
            <a:r>
              <a:rPr lang="en-US" sz="5100" b="1" dirty="0">
                <a:latin typeface="Times New Roman" panose="02020603050405020304" pitchFamily="18" charset="0"/>
                <a:cs typeface="Times New Roman" panose="02020603050405020304" pitchFamily="18" charset="0"/>
              </a:rPr>
              <a:t>3. Utilize Online Directories:</a:t>
            </a:r>
          </a:p>
          <a:p>
            <a:pPr algn="just">
              <a:buFont typeface="Wingdings" panose="05000000000000000000" pitchFamily="2" charset="2"/>
              <a:buChar char="ü"/>
            </a:pPr>
            <a:r>
              <a:rPr lang="en-US" sz="5000" b="1" dirty="0">
                <a:latin typeface="Times New Roman" panose="02020603050405020304" pitchFamily="18" charset="0"/>
                <a:cs typeface="Times New Roman" panose="02020603050405020304" pitchFamily="18" charset="0"/>
              </a:rPr>
              <a:t>Busines</a:t>
            </a:r>
            <a:r>
              <a:rPr lang="en-US" sz="4200" b="1" dirty="0">
                <a:latin typeface="Times New Roman" panose="02020603050405020304" pitchFamily="18" charset="0"/>
                <a:cs typeface="Times New Roman" panose="02020603050405020304" pitchFamily="18" charset="0"/>
              </a:rPr>
              <a:t>s Directories:</a:t>
            </a:r>
            <a:r>
              <a:rPr lang="en-US" sz="4200" dirty="0">
                <a:latin typeface="Times New Roman" panose="02020603050405020304" pitchFamily="18" charset="0"/>
                <a:cs typeface="Times New Roman" panose="02020603050405020304" pitchFamily="18" charset="0"/>
              </a:rPr>
              <a:t> Submit Infosys to relevant online directories such as Crunchbase, LinkedIn, and industry-specific directories</a:t>
            </a:r>
            <a:r>
              <a:rPr lang="en-US" sz="3200" dirty="0">
                <a:latin typeface="Times New Roman" panose="02020603050405020304" pitchFamily="18" charset="0"/>
                <a:cs typeface="Times New Roman" panose="02020603050405020304" pitchFamily="18" charset="0"/>
              </a:rPr>
              <a:t>.</a:t>
            </a:r>
          </a:p>
          <a:p>
            <a:pPr marL="0" indent="0" algn="just">
              <a:buNone/>
            </a:pPr>
            <a:endParaRPr lang="en-US" sz="32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708579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AF26CF-0F65-B462-05EA-2F2D7C19731D}"/>
              </a:ext>
            </a:extLst>
          </p:cNvPr>
          <p:cNvSpPr>
            <a:spLocks noGrp="1"/>
          </p:cNvSpPr>
          <p:nvPr>
            <p:ph idx="1"/>
          </p:nvPr>
        </p:nvSpPr>
        <p:spPr/>
        <p:txBody>
          <a:bodyPr>
            <a:normAutofit/>
          </a:bodyPr>
          <a:lstStyle/>
          <a:p>
            <a:pPr marL="0" indent="0">
              <a:buNone/>
            </a:pPr>
            <a:r>
              <a:rPr lang="en-US" sz="8800" dirty="0"/>
              <a:t>        THANK YOU</a:t>
            </a:r>
            <a:endParaRPr lang="en-IN" sz="8800" dirty="0"/>
          </a:p>
        </p:txBody>
      </p:sp>
    </p:spTree>
    <p:extLst>
      <p:ext uri="{BB962C8B-B14F-4D97-AF65-F5344CB8AC3E}">
        <p14:creationId xmlns:p14="http://schemas.microsoft.com/office/powerpoint/2010/main" val="1428316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E435A-E5F1-D441-F0E6-95DA9545E048}"/>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About the company </a:t>
            </a:r>
          </a:p>
        </p:txBody>
      </p:sp>
      <p:sp>
        <p:nvSpPr>
          <p:cNvPr id="3" name="Content Placeholder 2">
            <a:extLst>
              <a:ext uri="{FF2B5EF4-FFF2-40B4-BE49-F238E27FC236}">
                <a16:creationId xmlns:a16="http://schemas.microsoft.com/office/drawing/2014/main" id="{9A261F5B-2954-869E-AFCF-B37ECFECF16C}"/>
              </a:ext>
            </a:extLst>
          </p:cNvPr>
          <p:cNvSpPr>
            <a:spLocks noGrp="1"/>
          </p:cNvSpPr>
          <p:nvPr>
            <p:ph idx="1"/>
          </p:nvPr>
        </p:nvSpPr>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Infosys offers a wide range of services across various domains. Here are some of their key service offerings:</a:t>
            </a:r>
          </a:p>
          <a:p>
            <a:pPr marL="0" indent="0">
              <a:buNone/>
            </a:pPr>
            <a:r>
              <a:rPr lang="en-IN" sz="2000" b="1" dirty="0">
                <a:latin typeface="Times New Roman" panose="02020603050405020304" pitchFamily="18" charset="0"/>
                <a:cs typeface="Times New Roman" panose="02020603050405020304" pitchFamily="18" charset="0"/>
              </a:rPr>
              <a:t>Digital Transformation Services</a:t>
            </a:r>
          </a:p>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Digital Marketing</a:t>
            </a:r>
            <a:r>
              <a:rPr lang="en-IN" sz="2000" dirty="0">
                <a:latin typeface="Times New Roman" panose="02020603050405020304" pitchFamily="18" charset="0"/>
                <a:cs typeface="Times New Roman" panose="02020603050405020304" pitchFamily="18" charset="0"/>
              </a:rPr>
              <a:t>: Enhancing customer engagement through targeted marketing strategies.</a:t>
            </a:r>
          </a:p>
          <a:p>
            <a:pPr>
              <a:buFont typeface="Arial" panose="020B0604020202020204" pitchFamily="34" charset="0"/>
              <a:buChar char="•"/>
            </a:pPr>
            <a:r>
              <a:rPr lang="en-IN" sz="2000" b="1" dirty="0">
                <a:effectLst/>
                <a:latin typeface="Times New Roman" panose="02020603050405020304" pitchFamily="18" charset="0"/>
                <a:cs typeface="Times New Roman" panose="02020603050405020304" pitchFamily="18" charset="0"/>
              </a:rPr>
              <a:t>Digital Commerce</a:t>
            </a:r>
            <a:r>
              <a:rPr lang="en-IN" sz="2000" dirty="0">
                <a:effectLst/>
                <a:latin typeface="Times New Roman" panose="02020603050405020304" pitchFamily="18" charset="0"/>
                <a:cs typeface="Times New Roman" panose="02020603050405020304" pitchFamily="18" charset="0"/>
              </a:rPr>
              <a:t>: Streamlining e-commerce operations for better customer experiences.</a:t>
            </a:r>
          </a:p>
          <a:p>
            <a:pPr>
              <a:buFont typeface="Arial" panose="020B0604020202020204" pitchFamily="34" charset="0"/>
              <a:buChar char="•"/>
            </a:pPr>
            <a:r>
              <a:rPr lang="en-IN" sz="2000" b="1" dirty="0">
                <a:effectLst/>
                <a:latin typeface="Times New Roman" panose="02020603050405020304" pitchFamily="18" charset="0"/>
                <a:cs typeface="Times New Roman" panose="02020603050405020304" pitchFamily="18" charset="0"/>
              </a:rPr>
              <a:t>Digital Interactions</a:t>
            </a:r>
            <a:r>
              <a:rPr lang="en-IN" sz="2000" dirty="0">
                <a:effectLst/>
                <a:latin typeface="Times New Roman" panose="02020603050405020304" pitchFamily="18" charset="0"/>
                <a:cs typeface="Times New Roman" panose="02020603050405020304" pitchFamily="18" charset="0"/>
              </a:rPr>
              <a:t>: Creating immersive digital experiences using technologies like virtual and augmented reality.</a:t>
            </a:r>
          </a:p>
          <a:p>
            <a:pPr marL="0" indent="0">
              <a:buNone/>
            </a:pPr>
            <a:endParaRPr lang="en-IN" sz="2000" dirty="0">
              <a:effectLst/>
              <a:latin typeface="Times New Roman" panose="02020603050405020304" pitchFamily="18" charset="0"/>
              <a:cs typeface="Times New Roman" panose="02020603050405020304" pitchFamily="18" charset="0"/>
            </a:endParaRPr>
          </a:p>
          <a:p>
            <a:pPr marL="0" indent="0">
              <a:buNone/>
            </a:pPr>
            <a:r>
              <a:rPr lang="en-IN" sz="2000" b="1" dirty="0">
                <a:latin typeface="Times New Roman" panose="02020603050405020304" pitchFamily="18" charset="0"/>
                <a:cs typeface="Times New Roman" panose="02020603050405020304" pitchFamily="18" charset="0"/>
              </a:rPr>
              <a:t>Insight Services</a:t>
            </a:r>
          </a:p>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Data Analytics</a:t>
            </a:r>
            <a:r>
              <a:rPr lang="en-IN" sz="2000" dirty="0">
                <a:latin typeface="Times New Roman" panose="02020603050405020304" pitchFamily="18" charset="0"/>
                <a:cs typeface="Times New Roman" panose="02020603050405020304" pitchFamily="18" charset="0"/>
              </a:rPr>
              <a:t>: Leveraging data to provide actionable insights for business growth.</a:t>
            </a:r>
          </a:p>
          <a:p>
            <a:pPr>
              <a:buFont typeface="Arial" panose="020B0604020202020204" pitchFamily="34" charset="0"/>
              <a:buChar char="•"/>
            </a:pPr>
            <a:r>
              <a:rPr lang="en-IN" sz="2000" b="1" dirty="0">
                <a:effectLst/>
                <a:latin typeface="Times New Roman" panose="02020603050405020304" pitchFamily="18" charset="0"/>
                <a:cs typeface="Times New Roman" panose="02020603050405020304" pitchFamily="18" charset="0"/>
              </a:rPr>
              <a:t>Applied AI</a:t>
            </a:r>
            <a:r>
              <a:rPr lang="en-IN" sz="2000" dirty="0">
                <a:effectLst/>
                <a:latin typeface="Times New Roman" panose="02020603050405020304" pitchFamily="18" charset="0"/>
                <a:cs typeface="Times New Roman" panose="02020603050405020304" pitchFamily="18" charset="0"/>
              </a:rPr>
              <a:t>: Implementing AI solutions to drive innovation and efficiency.</a:t>
            </a:r>
          </a:p>
          <a:p>
            <a:pPr marL="0" indent="0">
              <a:buNone/>
            </a:pPr>
            <a:endParaRPr lang="en-IN" sz="2400" dirty="0"/>
          </a:p>
        </p:txBody>
      </p:sp>
    </p:spTree>
    <p:extLst>
      <p:ext uri="{BB962C8B-B14F-4D97-AF65-F5344CB8AC3E}">
        <p14:creationId xmlns:p14="http://schemas.microsoft.com/office/powerpoint/2010/main" val="1656995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6E2BE-3A8C-4830-7C7D-52064653A93D}"/>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About the company</a:t>
            </a:r>
          </a:p>
        </p:txBody>
      </p:sp>
      <p:sp>
        <p:nvSpPr>
          <p:cNvPr id="3" name="Content Placeholder 2">
            <a:extLst>
              <a:ext uri="{FF2B5EF4-FFF2-40B4-BE49-F238E27FC236}">
                <a16:creationId xmlns:a16="http://schemas.microsoft.com/office/drawing/2014/main" id="{EDC1DC67-EAD2-43CE-D4D1-8B113E1C0D2F}"/>
              </a:ext>
            </a:extLst>
          </p:cNvPr>
          <p:cNvSpPr>
            <a:spLocks noGrp="1"/>
          </p:cNvSpPr>
          <p:nvPr>
            <p:ph idx="1"/>
          </p:nvPr>
        </p:nvSpPr>
        <p:spPr>
          <a:xfrm>
            <a:off x="838200" y="1825625"/>
            <a:ext cx="10515600" cy="4667250"/>
          </a:xfrm>
        </p:spPr>
        <p:txBody>
          <a:bodyPr>
            <a:normAutofit fontScale="32500" lnSpcReduction="20000"/>
          </a:bodyPr>
          <a:lstStyle/>
          <a:p>
            <a:pPr marL="0" indent="0">
              <a:buNone/>
            </a:pPr>
            <a:r>
              <a:rPr lang="en-US" sz="6200" b="1" dirty="0">
                <a:latin typeface="Times New Roman" panose="02020603050405020304" pitchFamily="18" charset="0"/>
                <a:cs typeface="Times New Roman" panose="02020603050405020304" pitchFamily="18" charset="0"/>
              </a:rPr>
              <a:t>Innovation Services</a:t>
            </a:r>
          </a:p>
          <a:p>
            <a:pPr>
              <a:buFont typeface="Arial" panose="020B0604020202020204" pitchFamily="34" charset="0"/>
              <a:buChar char="•"/>
            </a:pPr>
            <a:r>
              <a:rPr lang="en-US" sz="6200" b="1" dirty="0">
                <a:latin typeface="Times New Roman" panose="02020603050405020304" pitchFamily="18" charset="0"/>
                <a:cs typeface="Times New Roman" panose="02020603050405020304" pitchFamily="18" charset="0"/>
              </a:rPr>
              <a:t>Blockchain Engineering</a:t>
            </a:r>
            <a:r>
              <a:rPr lang="en-US" sz="6200" dirty="0">
                <a:latin typeface="Times New Roman" panose="02020603050405020304" pitchFamily="18" charset="0"/>
                <a:cs typeface="Times New Roman" panose="02020603050405020304" pitchFamily="18" charset="0"/>
              </a:rPr>
              <a:t>: Developing secure and transparent blockchain solutions.</a:t>
            </a:r>
          </a:p>
          <a:p>
            <a:pPr>
              <a:buFont typeface="Arial" panose="020B0604020202020204" pitchFamily="34" charset="0"/>
              <a:buChar char="•"/>
            </a:pPr>
            <a:r>
              <a:rPr lang="en-US" sz="6200" b="1" dirty="0">
                <a:effectLst/>
                <a:latin typeface="Times New Roman" panose="02020603050405020304" pitchFamily="18" charset="0"/>
                <a:cs typeface="Times New Roman" panose="02020603050405020304" pitchFamily="18" charset="0"/>
              </a:rPr>
              <a:t>Internet of Things (IoT)</a:t>
            </a:r>
            <a:r>
              <a:rPr lang="en-US" sz="6200" dirty="0">
                <a:effectLst/>
                <a:latin typeface="Times New Roman" panose="02020603050405020304" pitchFamily="18" charset="0"/>
                <a:cs typeface="Times New Roman" panose="02020603050405020304" pitchFamily="18" charset="0"/>
              </a:rPr>
              <a:t>: Connecting devices and systems for smarter operations.</a:t>
            </a:r>
          </a:p>
          <a:p>
            <a:pPr marL="0" indent="0">
              <a:buNone/>
            </a:pPr>
            <a:endParaRPr lang="en-US" sz="6200" b="1" dirty="0">
              <a:latin typeface="Times New Roman" panose="02020603050405020304" pitchFamily="18" charset="0"/>
              <a:cs typeface="Times New Roman" panose="02020603050405020304" pitchFamily="18" charset="0"/>
            </a:endParaRPr>
          </a:p>
          <a:p>
            <a:pPr marL="0" indent="0">
              <a:buNone/>
            </a:pPr>
            <a:r>
              <a:rPr lang="en-US" sz="6200" b="1" dirty="0">
                <a:latin typeface="Times New Roman" panose="02020603050405020304" pitchFamily="18" charset="0"/>
                <a:cs typeface="Times New Roman" panose="02020603050405020304" pitchFamily="18" charset="0"/>
              </a:rPr>
              <a:t>Assurance Services</a:t>
            </a:r>
          </a:p>
          <a:p>
            <a:pPr>
              <a:buFont typeface="Arial" panose="020B0604020202020204" pitchFamily="34" charset="0"/>
              <a:buChar char="•"/>
            </a:pPr>
            <a:r>
              <a:rPr lang="en-US" sz="6200" b="1" dirty="0">
                <a:latin typeface="Times New Roman" panose="02020603050405020304" pitchFamily="18" charset="0"/>
                <a:cs typeface="Times New Roman" panose="02020603050405020304" pitchFamily="18" charset="0"/>
              </a:rPr>
              <a:t>Cyber Security</a:t>
            </a:r>
            <a:r>
              <a:rPr lang="en-US" sz="6200" dirty="0">
                <a:latin typeface="Times New Roman" panose="02020603050405020304" pitchFamily="18" charset="0"/>
                <a:cs typeface="Times New Roman" panose="02020603050405020304" pitchFamily="18" charset="0"/>
              </a:rPr>
              <a:t>: Protecting businesses from cyber threats and ensuring digital trust.</a:t>
            </a:r>
          </a:p>
          <a:p>
            <a:pPr>
              <a:buFont typeface="Arial" panose="020B0604020202020204" pitchFamily="34" charset="0"/>
              <a:buChar char="•"/>
            </a:pPr>
            <a:r>
              <a:rPr lang="en-US" sz="6200" b="1" dirty="0">
                <a:effectLst/>
                <a:latin typeface="Times New Roman" panose="02020603050405020304" pitchFamily="18" charset="0"/>
                <a:cs typeface="Times New Roman" panose="02020603050405020304" pitchFamily="18" charset="0"/>
              </a:rPr>
              <a:t>Quality Engineering</a:t>
            </a:r>
            <a:r>
              <a:rPr lang="en-US" sz="6200" dirty="0">
                <a:effectLst/>
                <a:latin typeface="Times New Roman" panose="02020603050405020304" pitchFamily="18" charset="0"/>
                <a:cs typeface="Times New Roman" panose="02020603050405020304" pitchFamily="18" charset="0"/>
              </a:rPr>
              <a:t>: Ensuring high-quality software development and maintenance.</a:t>
            </a:r>
          </a:p>
          <a:p>
            <a:pPr marL="0" indent="0">
              <a:buNone/>
            </a:pPr>
            <a:endParaRPr lang="en-US" sz="6200" b="1" dirty="0">
              <a:latin typeface="Times New Roman" panose="02020603050405020304" pitchFamily="18" charset="0"/>
              <a:cs typeface="Times New Roman" panose="02020603050405020304" pitchFamily="18" charset="0"/>
            </a:endParaRPr>
          </a:p>
          <a:p>
            <a:pPr marL="0" indent="0">
              <a:buNone/>
            </a:pPr>
            <a:r>
              <a:rPr lang="en-US" sz="6200" b="1" dirty="0">
                <a:latin typeface="Times New Roman" panose="02020603050405020304" pitchFamily="18" charset="0"/>
                <a:cs typeface="Times New Roman" panose="02020603050405020304" pitchFamily="18" charset="0"/>
              </a:rPr>
              <a:t>Consulting Services</a:t>
            </a:r>
          </a:p>
          <a:p>
            <a:pPr>
              <a:buFont typeface="Arial" panose="020B0604020202020204" pitchFamily="34" charset="0"/>
              <a:buChar char="•"/>
            </a:pPr>
            <a:r>
              <a:rPr lang="en-US" sz="6200" b="1" dirty="0">
                <a:latin typeface="Times New Roman" panose="02020603050405020304" pitchFamily="18" charset="0"/>
                <a:cs typeface="Times New Roman" panose="02020603050405020304" pitchFamily="18" charset="0"/>
              </a:rPr>
              <a:t>Technology Consulting</a:t>
            </a:r>
            <a:r>
              <a:rPr lang="en-US" sz="6200" dirty="0">
                <a:latin typeface="Times New Roman" panose="02020603050405020304" pitchFamily="18" charset="0"/>
                <a:cs typeface="Times New Roman" panose="02020603050405020304" pitchFamily="18" charset="0"/>
              </a:rPr>
              <a:t>: Offering expert advice on technology strategies and implementations.</a:t>
            </a:r>
          </a:p>
          <a:p>
            <a:pPr>
              <a:buFont typeface="Arial" panose="020B0604020202020204" pitchFamily="34" charset="0"/>
              <a:buChar char="•"/>
            </a:pPr>
            <a:r>
              <a:rPr lang="en-US" sz="6200" b="1" dirty="0">
                <a:effectLst/>
                <a:latin typeface="Times New Roman" panose="02020603050405020304" pitchFamily="18" charset="0"/>
                <a:cs typeface="Times New Roman" panose="02020603050405020304" pitchFamily="18" charset="0"/>
              </a:rPr>
              <a:t>Business Process Management</a:t>
            </a:r>
            <a:r>
              <a:rPr lang="en-US" sz="6200" dirty="0">
                <a:effectLst/>
                <a:latin typeface="Times New Roman" panose="02020603050405020304" pitchFamily="18" charset="0"/>
                <a:cs typeface="Times New Roman" panose="02020603050405020304" pitchFamily="18" charset="0"/>
              </a:rPr>
              <a:t>: Streamlining and optimizing business processes for better performance</a:t>
            </a:r>
            <a:r>
              <a:rPr lang="en-US" sz="6200" dirty="0">
                <a:effectLst/>
              </a:rPr>
              <a:t>.</a:t>
            </a:r>
          </a:p>
          <a:p>
            <a:pPr marL="0" indent="0">
              <a:buNone/>
            </a:pPr>
            <a:endParaRPr lang="en-IN" dirty="0"/>
          </a:p>
        </p:txBody>
      </p:sp>
    </p:spTree>
    <p:extLst>
      <p:ext uri="{BB962C8B-B14F-4D97-AF65-F5344CB8AC3E}">
        <p14:creationId xmlns:p14="http://schemas.microsoft.com/office/powerpoint/2010/main" val="2611343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7B1A2-B21C-8FAD-F11D-5396621C7BF8}"/>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Initial</a:t>
            </a:r>
            <a:r>
              <a:rPr lang="en-IN" sz="4000" dirty="0">
                <a:latin typeface="Times New Roman" panose="02020603050405020304" pitchFamily="18" charset="0"/>
                <a:cs typeface="Times New Roman" panose="02020603050405020304" pitchFamily="18" charset="0"/>
              </a:rPr>
              <a:t> </a:t>
            </a:r>
            <a:r>
              <a:rPr lang="en-IN" sz="4000" b="1" dirty="0">
                <a:latin typeface="Times New Roman" panose="02020603050405020304" pitchFamily="18" charset="0"/>
                <a:cs typeface="Times New Roman" panose="02020603050405020304" pitchFamily="18" charset="0"/>
              </a:rPr>
              <a:t>Audit</a:t>
            </a:r>
          </a:p>
        </p:txBody>
      </p:sp>
      <p:sp>
        <p:nvSpPr>
          <p:cNvPr id="3" name="Content Placeholder 2">
            <a:extLst>
              <a:ext uri="{FF2B5EF4-FFF2-40B4-BE49-F238E27FC236}">
                <a16:creationId xmlns:a16="http://schemas.microsoft.com/office/drawing/2014/main" id="{F6C1D5A4-F43A-FC02-0E6C-F78BC5292BC9}"/>
              </a:ext>
            </a:extLst>
          </p:cNvPr>
          <p:cNvSpPr>
            <a:spLocks noGrp="1"/>
          </p:cNvSpPr>
          <p:nvPr>
            <p:ph idx="1"/>
          </p:nvPr>
        </p:nvSpPr>
        <p:spPr/>
        <p:txBody>
          <a:bodyPr>
            <a:normAutofit/>
          </a:bodyPr>
          <a:lstStyle/>
          <a:p>
            <a:pPr marL="0" indent="0">
              <a:buNone/>
            </a:pPr>
            <a:r>
              <a:rPr lang="en-IN" sz="2000" b="1" dirty="0">
                <a:latin typeface="Times New Roman" panose="02020603050405020304" pitchFamily="18" charset="0"/>
                <a:cs typeface="Times New Roman" panose="02020603050405020304" pitchFamily="18" charset="0"/>
              </a:rPr>
              <a:t>Current Performance</a:t>
            </a:r>
          </a:p>
          <a:p>
            <a:pPr marL="0" indent="0">
              <a:buNone/>
            </a:pPr>
            <a:r>
              <a:rPr lang="en-US" sz="2000" dirty="0">
                <a:latin typeface="Times New Roman" panose="02020603050405020304" pitchFamily="18" charset="0"/>
                <a:cs typeface="Times New Roman" panose="02020603050405020304" pitchFamily="18" charset="0"/>
              </a:rPr>
              <a:t>Infosys has been performing well, overall</a:t>
            </a:r>
            <a:r>
              <a:rPr lang="en-IN" sz="2000" dirty="0">
                <a:latin typeface="Times New Roman" panose="02020603050405020304" pitchFamily="18" charset="0"/>
                <a:cs typeface="Times New Roman" panose="02020603050405020304" pitchFamily="18" charset="0"/>
              </a:rPr>
              <a:t> site score was 69 out of 100.</a:t>
            </a:r>
          </a:p>
          <a:p>
            <a:pPr marL="0" indent="0">
              <a:buNone/>
            </a:pPr>
            <a:r>
              <a:rPr lang="en-IN" sz="2000" dirty="0">
                <a:latin typeface="Times New Roman" panose="02020603050405020304" pitchFamily="18" charset="0"/>
                <a:cs typeface="Times New Roman" panose="02020603050405020304" pitchFamily="18" charset="0"/>
                <a:hlinkClick r:id="rId2"/>
              </a:rPr>
              <a:t>https://www.infosys.com</a:t>
            </a: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80EE853-3F33-2992-0D60-52B8566E9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429000"/>
            <a:ext cx="5707312" cy="3063875"/>
          </a:xfrm>
          <a:prstGeom prst="rect">
            <a:avLst/>
          </a:prstGeom>
        </p:spPr>
      </p:pic>
      <p:pic>
        <p:nvPicPr>
          <p:cNvPr id="7" name="Picture 6">
            <a:extLst>
              <a:ext uri="{FF2B5EF4-FFF2-40B4-BE49-F238E27FC236}">
                <a16:creationId xmlns:a16="http://schemas.microsoft.com/office/drawing/2014/main" id="{DB5EEDB4-3E35-A6B2-6B5F-134DF6232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5512" y="3423687"/>
            <a:ext cx="5263810" cy="3069188"/>
          </a:xfrm>
          <a:prstGeom prst="rect">
            <a:avLst/>
          </a:prstGeom>
        </p:spPr>
      </p:pic>
    </p:spTree>
    <p:extLst>
      <p:ext uri="{BB962C8B-B14F-4D97-AF65-F5344CB8AC3E}">
        <p14:creationId xmlns:p14="http://schemas.microsoft.com/office/powerpoint/2010/main" val="1053214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A8E3-FDD6-A5F7-B394-77C1ED62364C}"/>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Keyword</a:t>
            </a:r>
            <a:r>
              <a:rPr lang="en-IN" sz="4000" dirty="0">
                <a:latin typeface="Times New Roman" panose="02020603050405020304" pitchFamily="18" charset="0"/>
                <a:cs typeface="Times New Roman" panose="02020603050405020304" pitchFamily="18" charset="0"/>
              </a:rPr>
              <a:t> </a:t>
            </a:r>
            <a:r>
              <a:rPr lang="en-IN" sz="4000" b="1" dirty="0">
                <a:latin typeface="Times New Roman" panose="02020603050405020304" pitchFamily="18" charset="0"/>
                <a:cs typeface="Times New Roman" panose="02020603050405020304" pitchFamily="18" charset="0"/>
              </a:rPr>
              <a:t>Research</a:t>
            </a:r>
          </a:p>
        </p:txBody>
      </p:sp>
      <p:sp>
        <p:nvSpPr>
          <p:cNvPr id="3" name="Content Placeholder 2">
            <a:extLst>
              <a:ext uri="{FF2B5EF4-FFF2-40B4-BE49-F238E27FC236}">
                <a16:creationId xmlns:a16="http://schemas.microsoft.com/office/drawing/2014/main" id="{AE1C74D1-4056-4EEC-113F-E373617E7071}"/>
              </a:ext>
            </a:extLst>
          </p:cNvPr>
          <p:cNvSpPr>
            <a:spLocks noGrp="1"/>
          </p:cNvSpPr>
          <p:nvPr>
            <p:ph idx="1"/>
          </p:nvPr>
        </p:nvSpPr>
        <p:spPr/>
        <p:txBody>
          <a:bodyPr>
            <a:normAutofit/>
          </a:bodyPr>
          <a:lstStyle/>
          <a:p>
            <a:pPr>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 was choose the “Cyber security “keyword in Infosys company</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This word is high search volume and low competition for the company services.</a:t>
            </a:r>
          </a:p>
        </p:txBody>
      </p:sp>
      <p:graphicFrame>
        <p:nvGraphicFramePr>
          <p:cNvPr id="5" name="Table 4">
            <a:extLst>
              <a:ext uri="{FF2B5EF4-FFF2-40B4-BE49-F238E27FC236}">
                <a16:creationId xmlns:a16="http://schemas.microsoft.com/office/drawing/2014/main" id="{0A2A55C9-7EBC-187F-E8C9-1CF85DD030B0}"/>
              </a:ext>
            </a:extLst>
          </p:cNvPr>
          <p:cNvGraphicFramePr>
            <a:graphicFrameLocks noGrp="1"/>
          </p:cNvGraphicFramePr>
          <p:nvPr>
            <p:extLst>
              <p:ext uri="{D42A27DB-BD31-4B8C-83A1-F6EECF244321}">
                <p14:modId xmlns:p14="http://schemas.microsoft.com/office/powerpoint/2010/main" val="3207059349"/>
              </p:ext>
            </p:extLst>
          </p:nvPr>
        </p:nvGraphicFramePr>
        <p:xfrm>
          <a:off x="1721608" y="3588701"/>
          <a:ext cx="8127999" cy="2494280"/>
        </p:xfrm>
        <a:graphic>
          <a:graphicData uri="http://schemas.openxmlformats.org/drawingml/2006/table">
            <a:tbl>
              <a:tblPr firstRow="1" bandRow="1">
                <a:tableStyleId>{5C22544A-7EE6-4342-B048-85BDC9FD1C3A}</a:tableStyleId>
              </a:tblPr>
              <a:tblGrid>
                <a:gridCol w="694421">
                  <a:extLst>
                    <a:ext uri="{9D8B030D-6E8A-4147-A177-3AD203B41FA5}">
                      <a16:colId xmlns:a16="http://schemas.microsoft.com/office/drawing/2014/main" val="3180929548"/>
                    </a:ext>
                  </a:extLst>
                </a:gridCol>
                <a:gridCol w="4724245">
                  <a:extLst>
                    <a:ext uri="{9D8B030D-6E8A-4147-A177-3AD203B41FA5}">
                      <a16:colId xmlns:a16="http://schemas.microsoft.com/office/drawing/2014/main" val="1285255250"/>
                    </a:ext>
                  </a:extLst>
                </a:gridCol>
                <a:gridCol w="2709333">
                  <a:extLst>
                    <a:ext uri="{9D8B030D-6E8A-4147-A177-3AD203B41FA5}">
                      <a16:colId xmlns:a16="http://schemas.microsoft.com/office/drawing/2014/main" val="3842078557"/>
                    </a:ext>
                  </a:extLst>
                </a:gridCol>
              </a:tblGrid>
              <a:tr h="370840">
                <a:tc>
                  <a:txBody>
                    <a:bodyPr/>
                    <a:lstStyle/>
                    <a:p>
                      <a:r>
                        <a:rPr lang="en-IN" dirty="0" err="1"/>
                        <a:t>SI.No</a:t>
                      </a:r>
                      <a:endParaRPr lang="en-IN" dirty="0"/>
                    </a:p>
                  </a:txBody>
                  <a:tcPr/>
                </a:tc>
                <a:tc>
                  <a:txBody>
                    <a:bodyPr/>
                    <a:lstStyle/>
                    <a:p>
                      <a:r>
                        <a:rPr lang="en-IN" dirty="0"/>
                        <a:t>Keywords</a:t>
                      </a:r>
                    </a:p>
                  </a:txBody>
                  <a:tcPr/>
                </a:tc>
                <a:tc>
                  <a:txBody>
                    <a:bodyPr/>
                    <a:lstStyle/>
                    <a:p>
                      <a:r>
                        <a:rPr lang="en-IN" dirty="0"/>
                        <a:t>Search volume</a:t>
                      </a:r>
                    </a:p>
                  </a:txBody>
                  <a:tcPr/>
                </a:tc>
                <a:extLst>
                  <a:ext uri="{0D108BD9-81ED-4DB2-BD59-A6C34878D82A}">
                    <a16:rowId xmlns:a16="http://schemas.microsoft.com/office/drawing/2014/main" val="2776937816"/>
                  </a:ext>
                </a:extLst>
              </a:tr>
              <a:tr h="370840">
                <a:tc>
                  <a:txBody>
                    <a:bodyPr/>
                    <a:lstStyle/>
                    <a:p>
                      <a:r>
                        <a:rPr lang="en-IN" dirty="0"/>
                        <a:t>1</a:t>
                      </a:r>
                    </a:p>
                  </a:txBody>
                  <a:tcPr/>
                </a:tc>
                <a:tc>
                  <a:txBody>
                    <a:bodyPr/>
                    <a:lstStyle/>
                    <a:p>
                      <a:r>
                        <a:rPr lang="en-IN" dirty="0"/>
                        <a:t>Cyber security</a:t>
                      </a:r>
                    </a:p>
                  </a:txBody>
                  <a:tcPr/>
                </a:tc>
                <a:tc>
                  <a:txBody>
                    <a:bodyPr/>
                    <a:lstStyle/>
                    <a:p>
                      <a:r>
                        <a:rPr lang="en-IN" dirty="0"/>
                        <a:t>100k – 1m</a:t>
                      </a:r>
                    </a:p>
                  </a:txBody>
                  <a:tcPr/>
                </a:tc>
                <a:extLst>
                  <a:ext uri="{0D108BD9-81ED-4DB2-BD59-A6C34878D82A}">
                    <a16:rowId xmlns:a16="http://schemas.microsoft.com/office/drawing/2014/main" val="3424759303"/>
                  </a:ext>
                </a:extLst>
              </a:tr>
              <a:tr h="370840">
                <a:tc>
                  <a:txBody>
                    <a:bodyPr/>
                    <a:lstStyle/>
                    <a:p>
                      <a:r>
                        <a:rPr lang="en-IN" dirty="0"/>
                        <a:t>2</a:t>
                      </a:r>
                    </a:p>
                  </a:txBody>
                  <a:tcPr/>
                </a:tc>
                <a:tc>
                  <a:txBody>
                    <a:bodyPr/>
                    <a:lstStyle/>
                    <a:p>
                      <a:r>
                        <a:rPr lang="en-IN" dirty="0"/>
                        <a:t>Computer security</a:t>
                      </a:r>
                    </a:p>
                  </a:txBody>
                  <a:tcPr/>
                </a:tc>
                <a:tc>
                  <a:txBody>
                    <a:bodyPr/>
                    <a:lstStyle/>
                    <a:p>
                      <a:r>
                        <a:rPr lang="en-IN" dirty="0"/>
                        <a:t>10k – 100k</a:t>
                      </a:r>
                    </a:p>
                  </a:txBody>
                  <a:tcPr/>
                </a:tc>
                <a:extLst>
                  <a:ext uri="{0D108BD9-81ED-4DB2-BD59-A6C34878D82A}">
                    <a16:rowId xmlns:a16="http://schemas.microsoft.com/office/drawing/2014/main" val="1790158541"/>
                  </a:ext>
                </a:extLst>
              </a:tr>
              <a:tr h="370840">
                <a:tc>
                  <a:txBody>
                    <a:bodyPr/>
                    <a:lstStyle/>
                    <a:p>
                      <a:r>
                        <a:rPr lang="en-IN" dirty="0"/>
                        <a:t>3</a:t>
                      </a:r>
                    </a:p>
                  </a:txBody>
                  <a:tcPr/>
                </a:tc>
                <a:tc>
                  <a:txBody>
                    <a:bodyPr/>
                    <a:lstStyle/>
                    <a:p>
                      <a:r>
                        <a:rPr lang="en-IN" dirty="0"/>
                        <a:t>IT security</a:t>
                      </a:r>
                    </a:p>
                  </a:txBody>
                  <a:tcPr/>
                </a:tc>
                <a:tc>
                  <a:txBody>
                    <a:bodyPr/>
                    <a:lstStyle/>
                    <a:p>
                      <a:r>
                        <a:rPr lang="en-IN" dirty="0"/>
                        <a:t>1k – 10k</a:t>
                      </a:r>
                    </a:p>
                  </a:txBody>
                  <a:tcPr/>
                </a:tc>
                <a:extLst>
                  <a:ext uri="{0D108BD9-81ED-4DB2-BD59-A6C34878D82A}">
                    <a16:rowId xmlns:a16="http://schemas.microsoft.com/office/drawing/2014/main" val="1648564321"/>
                  </a:ext>
                </a:extLst>
              </a:tr>
              <a:tr h="370840">
                <a:tc>
                  <a:txBody>
                    <a:bodyPr/>
                    <a:lstStyle/>
                    <a:p>
                      <a:r>
                        <a:rPr lang="en-IN" dirty="0"/>
                        <a:t>4</a:t>
                      </a:r>
                    </a:p>
                  </a:txBody>
                  <a:tcPr/>
                </a:tc>
                <a:tc>
                  <a:txBody>
                    <a:bodyPr/>
                    <a:lstStyle/>
                    <a:p>
                      <a:r>
                        <a:rPr lang="en-IN" dirty="0"/>
                        <a:t>Information Security</a:t>
                      </a:r>
                    </a:p>
                  </a:txBody>
                  <a:tcPr/>
                </a:tc>
                <a:tc>
                  <a:txBody>
                    <a:bodyPr/>
                    <a:lstStyle/>
                    <a:p>
                      <a:r>
                        <a:rPr lang="en-IN" dirty="0"/>
                        <a:t>10k – 100k</a:t>
                      </a:r>
                    </a:p>
                  </a:txBody>
                  <a:tcPr/>
                </a:tc>
                <a:extLst>
                  <a:ext uri="{0D108BD9-81ED-4DB2-BD59-A6C34878D82A}">
                    <a16:rowId xmlns:a16="http://schemas.microsoft.com/office/drawing/2014/main" val="1077866271"/>
                  </a:ext>
                </a:extLst>
              </a:tr>
              <a:tr h="370840">
                <a:tc>
                  <a:txBody>
                    <a:bodyPr/>
                    <a:lstStyle/>
                    <a:p>
                      <a:r>
                        <a:rPr lang="en-IN" dirty="0"/>
                        <a:t>5</a:t>
                      </a:r>
                    </a:p>
                  </a:txBody>
                  <a:tcPr/>
                </a:tc>
                <a:tc>
                  <a:txBody>
                    <a:bodyPr/>
                    <a:lstStyle/>
                    <a:p>
                      <a:r>
                        <a:rPr lang="en-IN" dirty="0"/>
                        <a:t>Cyber threat intelligence</a:t>
                      </a:r>
                    </a:p>
                  </a:txBody>
                  <a:tcPr/>
                </a:tc>
                <a:tc>
                  <a:txBody>
                    <a:bodyPr/>
                    <a:lstStyle/>
                    <a:p>
                      <a:r>
                        <a:rPr lang="en-IN" dirty="0"/>
                        <a:t>1k – 10k</a:t>
                      </a:r>
                    </a:p>
                  </a:txBody>
                  <a:tcPr/>
                </a:tc>
                <a:extLst>
                  <a:ext uri="{0D108BD9-81ED-4DB2-BD59-A6C34878D82A}">
                    <a16:rowId xmlns:a16="http://schemas.microsoft.com/office/drawing/2014/main" val="2628301867"/>
                  </a:ext>
                </a:extLst>
              </a:tr>
            </a:tbl>
          </a:graphicData>
        </a:graphic>
      </p:graphicFrame>
    </p:spTree>
    <p:extLst>
      <p:ext uri="{BB962C8B-B14F-4D97-AF65-F5344CB8AC3E}">
        <p14:creationId xmlns:p14="http://schemas.microsoft.com/office/powerpoint/2010/main" val="3857163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DF7C4-F416-22E4-603E-76C17ABF52ED}"/>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On page SEO Optimization Audit</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62DE1C0-3C98-4C6B-CEBF-F7CF3FB50392}"/>
              </a:ext>
            </a:extLst>
          </p:cNvPr>
          <p:cNvSpPr>
            <a:spLocks noGrp="1"/>
          </p:cNvSpPr>
          <p:nvPr>
            <p:ph idx="1"/>
          </p:nvPr>
        </p:nvSpPr>
        <p:spPr>
          <a:xfrm>
            <a:off x="838200" y="1542161"/>
            <a:ext cx="10515600" cy="4351338"/>
          </a:xfrm>
        </p:spPr>
        <p:txBody>
          <a:bodyPr/>
          <a:lstStyle/>
          <a:p>
            <a:pPr marL="0" indent="0">
              <a:buNone/>
            </a:pPr>
            <a:r>
              <a:rPr lang="en-IN" sz="2400" b="1" dirty="0">
                <a:latin typeface="Times New Roman" panose="02020603050405020304" pitchFamily="18" charset="0"/>
                <a:cs typeface="Times New Roman" panose="02020603050405020304" pitchFamily="18" charset="0"/>
              </a:rPr>
              <a:t>1</a:t>
            </a:r>
            <a:r>
              <a:rPr lang="en-IN" sz="2400" b="1" baseline="30000" dirty="0">
                <a:latin typeface="Times New Roman" panose="02020603050405020304" pitchFamily="18" charset="0"/>
                <a:cs typeface="Times New Roman" panose="02020603050405020304" pitchFamily="18" charset="0"/>
              </a:rPr>
              <a:t>st</a:t>
            </a:r>
            <a:r>
              <a:rPr lang="en-IN" sz="2400" b="1" dirty="0">
                <a:latin typeface="Times New Roman" panose="02020603050405020304" pitchFamily="18" charset="0"/>
                <a:cs typeface="Times New Roman" panose="02020603050405020304" pitchFamily="18" charset="0"/>
              </a:rPr>
              <a:t> Website </a:t>
            </a:r>
          </a:p>
          <a:p>
            <a:pPr marL="0" indent="0">
              <a:buNone/>
            </a:pPr>
            <a:r>
              <a:rPr lang="en-IN" sz="2000" dirty="0">
                <a:latin typeface="Times New Roman" panose="02020603050405020304" pitchFamily="18" charset="0"/>
                <a:cs typeface="Times New Roman" panose="02020603050405020304" pitchFamily="18" charset="0"/>
                <a:hlinkClick r:id="rId2"/>
              </a:rPr>
              <a:t>https://www.infosys.com/services/data-analytics.html</a:t>
            </a: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Targeted Keyword: Data Analytics and AI</a:t>
            </a:r>
          </a:p>
          <a:p>
            <a:pPr marL="0" indent="0">
              <a:buNone/>
            </a:pPr>
            <a:r>
              <a:rPr lang="en-IN" sz="2000" dirty="0">
                <a:latin typeface="Times New Roman" panose="02020603050405020304" pitchFamily="18" charset="0"/>
                <a:cs typeface="Times New Roman" panose="02020603050405020304" pitchFamily="18" charset="0"/>
              </a:rPr>
              <a:t>1.Title tags are optimized properly and the description are not optimized properly because the keyword was missing, In html H1 Tag is not have a keyword H2 Tag optimized perfectly. </a:t>
            </a:r>
          </a:p>
          <a:p>
            <a:pPr marL="0" indent="0">
              <a:buNone/>
            </a:pPr>
            <a:endParaRPr lang="en-IN" dirty="0"/>
          </a:p>
        </p:txBody>
      </p:sp>
      <p:pic>
        <p:nvPicPr>
          <p:cNvPr id="5" name="Picture 4">
            <a:extLst>
              <a:ext uri="{FF2B5EF4-FFF2-40B4-BE49-F238E27FC236}">
                <a16:creationId xmlns:a16="http://schemas.microsoft.com/office/drawing/2014/main" id="{20E93D67-78F4-75FD-B791-C6819EEC8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553" y="3849624"/>
            <a:ext cx="6301959" cy="2825496"/>
          </a:xfrm>
          <a:prstGeom prst="rect">
            <a:avLst/>
          </a:prstGeom>
        </p:spPr>
      </p:pic>
    </p:spTree>
    <p:extLst>
      <p:ext uri="{BB962C8B-B14F-4D97-AF65-F5344CB8AC3E}">
        <p14:creationId xmlns:p14="http://schemas.microsoft.com/office/powerpoint/2010/main" val="3012204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4738D7-3598-2557-1663-E75AC2050CB3}"/>
              </a:ext>
            </a:extLst>
          </p:cNvPr>
          <p:cNvSpPr>
            <a:spLocks noGrp="1"/>
          </p:cNvSpPr>
          <p:nvPr>
            <p:ph idx="1"/>
          </p:nvPr>
        </p:nvSpPr>
        <p:spPr>
          <a:xfrm>
            <a:off x="838200" y="719200"/>
            <a:ext cx="10515600" cy="5452999"/>
          </a:xfrm>
        </p:spPr>
        <p:txBody>
          <a:bodyPr/>
          <a:lstStyle/>
          <a:p>
            <a:pPr marL="0" indent="0">
              <a:buNone/>
            </a:pPr>
            <a:r>
              <a:rPr lang="en-US" sz="2000" dirty="0">
                <a:latin typeface="Times New Roman" panose="02020603050405020304" pitchFamily="18" charset="0"/>
                <a:cs typeface="Times New Roman" panose="02020603050405020304" pitchFamily="18" charset="0"/>
              </a:rPr>
              <a:t>2.Keywords are optimized and used Four times in the content</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dirty="0"/>
          </a:p>
          <a:p>
            <a:pPr marL="0" indent="0">
              <a:buNone/>
            </a:pPr>
            <a:r>
              <a:rPr lang="en-US" sz="2000" dirty="0">
                <a:latin typeface="Times New Roman" panose="02020603050405020304" pitchFamily="18" charset="0"/>
                <a:cs typeface="Times New Roman" panose="02020603050405020304" pitchFamily="18" charset="0"/>
              </a:rPr>
              <a:t>3.There is no external linking in this content only having a internal linking in the data analytics and AI page.</a:t>
            </a:r>
          </a:p>
          <a:p>
            <a:pPr marL="0" indent="0">
              <a:buNone/>
            </a:pPr>
            <a:endParaRPr lang="en-IN" dirty="0"/>
          </a:p>
        </p:txBody>
      </p:sp>
      <p:pic>
        <p:nvPicPr>
          <p:cNvPr id="5" name="Picture 4">
            <a:extLst>
              <a:ext uri="{FF2B5EF4-FFF2-40B4-BE49-F238E27FC236}">
                <a16:creationId xmlns:a16="http://schemas.microsoft.com/office/drawing/2014/main" id="{66D45B49-6E47-B9BD-5AAB-1763A0EBA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744" y="1403929"/>
            <a:ext cx="8284464" cy="1942776"/>
          </a:xfrm>
          <a:prstGeom prst="rect">
            <a:avLst/>
          </a:prstGeom>
        </p:spPr>
      </p:pic>
      <p:pic>
        <p:nvPicPr>
          <p:cNvPr id="7" name="Picture 6">
            <a:extLst>
              <a:ext uri="{FF2B5EF4-FFF2-40B4-BE49-F238E27FC236}">
                <a16:creationId xmlns:a16="http://schemas.microsoft.com/office/drawing/2014/main" id="{7907BEDC-E028-74CC-CF3A-11789F3AC987}"/>
              </a:ext>
            </a:extLst>
          </p:cNvPr>
          <p:cNvPicPr>
            <a:picLocks noChangeAspect="1"/>
          </p:cNvPicPr>
          <p:nvPr/>
        </p:nvPicPr>
        <p:blipFill>
          <a:blip r:embed="rId3">
            <a:extLst>
              <a:ext uri="{28A0092B-C50C-407E-A947-70E740481C1C}">
                <a14:useLocalDpi xmlns:a14="http://schemas.microsoft.com/office/drawing/2010/main" val="0"/>
              </a:ext>
            </a:extLst>
          </a:blip>
          <a:srcRect t="32940"/>
          <a:stretch/>
        </p:blipFill>
        <p:spPr>
          <a:xfrm>
            <a:off x="1751076" y="4599432"/>
            <a:ext cx="7749540" cy="2172742"/>
          </a:xfrm>
          <a:prstGeom prst="rect">
            <a:avLst/>
          </a:prstGeom>
        </p:spPr>
      </p:pic>
    </p:spTree>
    <p:extLst>
      <p:ext uri="{BB962C8B-B14F-4D97-AF65-F5344CB8AC3E}">
        <p14:creationId xmlns:p14="http://schemas.microsoft.com/office/powerpoint/2010/main" val="3072325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83360E-97FA-D0FF-581A-7BC06CDECAB1}"/>
              </a:ext>
            </a:extLst>
          </p:cNvPr>
          <p:cNvSpPr>
            <a:spLocks noGrp="1"/>
          </p:cNvSpPr>
          <p:nvPr>
            <p:ph idx="1"/>
          </p:nvPr>
        </p:nvSpPr>
        <p:spPr>
          <a:xfrm>
            <a:off x="838200" y="737489"/>
            <a:ext cx="10515600" cy="4351338"/>
          </a:xfrm>
        </p:spPr>
        <p:txBody>
          <a:bodyPr/>
          <a:lstStyle/>
          <a:p>
            <a:pPr marL="0" indent="0">
              <a:buNone/>
            </a:pPr>
            <a:r>
              <a:rPr lang="en-US" sz="2000" dirty="0">
                <a:latin typeface="Times New Roman" panose="02020603050405020304" pitchFamily="18" charset="0"/>
                <a:cs typeface="Times New Roman" panose="02020603050405020304" pitchFamily="18" charset="0"/>
              </a:rPr>
              <a:t>4.The images are optimized properly in this page.</a:t>
            </a:r>
          </a:p>
          <a:p>
            <a:pPr marL="0" indent="0">
              <a:buNone/>
            </a:pPr>
            <a:r>
              <a:rPr lang="en-IN" sz="2000" dirty="0">
                <a:latin typeface="Times New Roman" panose="02020603050405020304" pitchFamily="18" charset="0"/>
                <a:cs typeface="Times New Roman" panose="02020603050405020304" pitchFamily="18" charset="0"/>
                <a:hlinkClick r:id="rId2"/>
              </a:rPr>
              <a:t>https://www.infosys.com/content/dam/infosys-web/en/global-resource/18/banner/ai-imperatives-2024-lead.jpg</a:t>
            </a:r>
            <a:endParaRPr lang="en-US" sz="2000"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BFB59A2C-5343-1D47-B293-BE29CE550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221" y="2286000"/>
            <a:ext cx="7343924" cy="3200400"/>
          </a:xfrm>
          <a:prstGeom prst="rect">
            <a:avLst/>
          </a:prstGeom>
        </p:spPr>
      </p:pic>
    </p:spTree>
    <p:extLst>
      <p:ext uri="{BB962C8B-B14F-4D97-AF65-F5344CB8AC3E}">
        <p14:creationId xmlns:p14="http://schemas.microsoft.com/office/powerpoint/2010/main" val="1127013803"/>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499</TotalTime>
  <Words>1254</Words>
  <Application>Microsoft Office PowerPoint</Application>
  <PresentationFormat>Widescreen</PresentationFormat>
  <Paragraphs>146</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Corbel</vt:lpstr>
      <vt:lpstr>Sitka Small Semibold</vt:lpstr>
      <vt:lpstr>Times New Roman</vt:lpstr>
      <vt:lpstr>Wingdings</vt:lpstr>
      <vt:lpstr>Depth</vt:lpstr>
      <vt:lpstr>   SEO PROJECT  Comprehensive SEO Audit &amp; Optimization for Organic Traffic Growth    Pushparaj  M   /   BADM-WD-T-B9  </vt:lpstr>
      <vt:lpstr>About the company</vt:lpstr>
      <vt:lpstr>About the company </vt:lpstr>
      <vt:lpstr>About the company</vt:lpstr>
      <vt:lpstr>Initial Audit</vt:lpstr>
      <vt:lpstr>Keyword Research</vt:lpstr>
      <vt:lpstr>On page SEO Optimization Audit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SEO</vt:lpstr>
      <vt:lpstr>PowerPoint Presentation</vt:lpstr>
      <vt:lpstr>PowerPoint Presentation</vt:lpstr>
      <vt:lpstr>PowerPoint Presentation</vt:lpstr>
      <vt:lpstr>Content Strategy</vt:lpstr>
      <vt:lpstr>Off Page SEO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Pushparaj M</dc:creator>
  <cp:lastModifiedBy>Pushparaj M</cp:lastModifiedBy>
  <cp:revision>3</cp:revision>
  <dcterms:created xsi:type="dcterms:W3CDTF">2025-01-21T06:38:08Z</dcterms:created>
  <dcterms:modified xsi:type="dcterms:W3CDTF">2025-02-01T05:57:56Z</dcterms:modified>
</cp:coreProperties>
</file>